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361" r:id="rId5"/>
    <p:sldId id="316" r:id="rId6"/>
    <p:sldId id="318" r:id="rId7"/>
    <p:sldId id="364" r:id="rId8"/>
    <p:sldId id="365" r:id="rId9"/>
    <p:sldId id="326" r:id="rId10"/>
    <p:sldId id="366" r:id="rId11"/>
    <p:sldId id="333" r:id="rId12"/>
    <p:sldId id="334" r:id="rId13"/>
    <p:sldId id="367" r:id="rId14"/>
    <p:sldId id="383" r:id="rId15"/>
    <p:sldId id="369" r:id="rId16"/>
    <p:sldId id="370" r:id="rId17"/>
    <p:sldId id="371" r:id="rId18"/>
    <p:sldId id="384" r:id="rId19"/>
    <p:sldId id="373" r:id="rId20"/>
    <p:sldId id="374" r:id="rId21"/>
    <p:sldId id="375" r:id="rId22"/>
    <p:sldId id="385" r:id="rId23"/>
    <p:sldId id="377" r:id="rId24"/>
    <p:sldId id="378" r:id="rId25"/>
    <p:sldId id="379" r:id="rId26"/>
    <p:sldId id="380" r:id="rId27"/>
    <p:sldId id="382" r:id="rId28"/>
    <p:sldId id="307" r:id="rId29"/>
    <p:sldId id="257" r:id="rId30"/>
    <p:sldId id="311" r:id="rId31"/>
    <p:sldId id="314" r:id="rId32"/>
  </p:sldIdLst>
  <p:sldSz cx="10691813" cy="7559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87354" autoAdjust="0"/>
  </p:normalViewPr>
  <p:slideViewPr>
    <p:cSldViewPr snapToGrid="0">
      <p:cViewPr varScale="1">
        <p:scale>
          <a:sx n="61" d="100"/>
          <a:sy n="61" d="100"/>
        </p:scale>
        <p:origin x="14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10T19:19:26.519" idx="3">
    <p:pos x="6304" y="1539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FE7FC-1614-2E42-93A4-E5114E6EF9BF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BFF55-4844-7240-B78E-26DF6B8F1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0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Cabernet Sauvignon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merupakan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esensial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Australia.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Dikenal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diapresiasi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karena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Statusnya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diperkuat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tunggal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menciptakan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mengesankan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serta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Catatan-catatan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poin-poin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diskusi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mengunduh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topik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sumber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termasuk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presentasi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kunjungi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www.australianwinediscovered.com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77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6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Sejarah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pertanian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Coonawarra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dimulai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pertengahan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1800an,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pemukim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mengenali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beternak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domba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menanam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Pemukim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Skotlandia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John Riddoch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berniat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menjalankan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usaha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menanam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pohon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Coonawarra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pertama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tahun1891. Hari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terima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kerja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pionir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David Wynn dan Bill Redman, Coonawarra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mungkin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sejajar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Margaret River,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merupakan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yang sangat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terkenal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Sauvignon. </a:t>
            </a:r>
            <a:endParaRPr lang="en-AU" b="0" dirty="0">
              <a:effectLst/>
            </a:endParaRPr>
          </a:p>
          <a:p>
            <a:pPr rtl="0"/>
            <a:br>
              <a:rPr lang="en-AU" b="0" dirty="0">
                <a:effectLst/>
              </a:rPr>
            </a:b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Coonawarra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menghasilkan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Cabernet Sauvignon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dikenal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intensitasnya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Memperlihatkan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terkonsentrasi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blackcurrant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mulberi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plum,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mint,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eukaliptus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cassis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juga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tegas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sepat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1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terdapat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oaky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sentuhan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vanilla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bakar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b="1" dirty="0">
              <a:effectLst/>
            </a:endParaRPr>
          </a:p>
          <a:p>
            <a:pPr rtl="0"/>
            <a:br>
              <a:rPr lang="en-AU" b="0" dirty="0">
                <a:effectLst/>
              </a:rPr>
            </a:br>
            <a:r>
              <a:rPr lang="en-AU" b="0" dirty="0" err="1">
                <a:effectLst/>
              </a:rPr>
              <a:t>Pembuat</a:t>
            </a:r>
            <a:r>
              <a:rPr lang="en-AU" b="0" dirty="0">
                <a:effectLst/>
              </a:rPr>
              <a:t> </a:t>
            </a:r>
            <a:r>
              <a:rPr lang="en-AU" b="0" dirty="0" err="1">
                <a:effectLst/>
              </a:rPr>
              <a:t>anggur</a:t>
            </a:r>
            <a:r>
              <a:rPr lang="en-AU" b="0" dirty="0">
                <a:effectLst/>
              </a:rPr>
              <a:t>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Coonawarra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Shiraz dan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selama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puluhan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Coonawarra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pedalaman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berjarak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kilometer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(62 mil)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maritim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sehingga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sebagian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besar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sempurna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76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Walaupun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bukanlah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lajur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berwarna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hidup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Coonawarra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petak-petak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paling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berharga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Australia. 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gembur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lempung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gembur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dangkal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diperoleh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berada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56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Margaret River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muncul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penanaman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ideal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akhir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1960 an,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dipilih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spesifik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sesuai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penanaman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Sauvignon. 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produsen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Margaret River. Gaya Margaret River,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walaupun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bertekstur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kaya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utuh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dibandingkan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Coonawarra.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tahun-tahun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Margaret River Cabernets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memperlihatkan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keseimbangan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mengesankan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kematangan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keasaman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jelas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kekhasan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bumbu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(bouquet garni)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aroma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rempah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reputasi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tetapi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diantaranya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melibatkan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Merlot.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tekstur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kental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D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tanah</a:t>
            </a:r>
            <a: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tempat</a:t>
            </a:r>
            <a: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tumbuhnya</a:t>
            </a:r>
            <a: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cassis </a:t>
            </a:r>
            <a:r>
              <a:rPr lang="en-ID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matang</a:t>
            </a:r>
            <a:r>
              <a:rPr lang="en-ID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aroma violet.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33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tumbuh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jenis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tetapi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umummya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khusus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berhasil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drainase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berkerikil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menyerap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meradiasikannya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pohon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pematangan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A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DISKUSI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Coonawarra dan Margaret River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terkemuka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di Australia.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Apakah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kesamaan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mereka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perbedaannya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bagaimana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berdampak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diproduksinya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65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Yarra Valley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sangat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termasuk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Yarra Cabernet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membanggakan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aromanya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temui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bertekstur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penyimpanan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bawah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optimal,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mencampur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sejumlah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kecil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Franc dan Merlot.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Karakteristik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aroma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citarasa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berbasis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termasuk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 currant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 currant,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berwarna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karakteristik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dedaunan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sayur-sayuran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rempah-rempah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paprika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zaitun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umumnya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semua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sentuhan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muda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menunjukkan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bumbu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vanila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menunjukkan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cedar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kulit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</a:t>
            </a:r>
            <a:r>
              <a:rPr lang="en-AU" sz="1800" b="0" i="0" u="none" strike="noStrike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umumnya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semua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itu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memberi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sentuhan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rasa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kayu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penuaan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barel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muda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usianya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menunjukkan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karakter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bumbu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vanila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contoh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menunjukkan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rasa cedar dan </a:t>
            </a:r>
            <a:r>
              <a:rPr lang="en-AU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kulit</a:t>
            </a:r>
            <a:r>
              <a:rPr lang="en-AU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13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29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McLaren Vale, 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hingga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dipengaruhi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maritim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kental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kaya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ekspresi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berwarna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berkapur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sentuhan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coklat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1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mint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cedar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menua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cukup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terutama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panen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dingin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AU" b="1" i="1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Langhorne Creek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Sauvignons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kental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kaya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bercitarasa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lembutdan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Gaya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unggul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Langhorne Creek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Shiraz 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Cabernet. 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Di Eden Valley,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berkualitas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membanggakan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aksen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cassis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dimatangkan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sempurna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sedikit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sentuhan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daun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0" dirty="0">
              <a:effectLst/>
            </a:endParaRP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Di Clare Valley, Anda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menemukan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Sauvignons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lezat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berwarna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hitam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kaya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dibandingkan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mencampur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Shiraz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kadang-kadang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Malbec.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81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SEKARANG ADALAH WAKTU YANG TEPAT UNTUK MENCICIPI DAN MENDISKUSIKAN  BEBERAPA ANGGUR PILIHAN ANDA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16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peluang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semuanya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kesempatan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mencicipi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Icip-icip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lengkap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akhir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</a:t>
            </a:r>
          </a:p>
          <a:p>
            <a:endParaRPr lang="en-US" dirty="0"/>
          </a:p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ketiga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paling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ditanam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merupakan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kesatuan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warisan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Australia.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berhasil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varietal wine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APAKAH ANDA TAHU? Cabernet Sauvignon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persilangan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antara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Franc dan Sauvignon Blanc. </a:t>
            </a:r>
          </a:p>
          <a:p>
            <a:pPr rtl="0"/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63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mendapat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perangkat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pendukung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sumber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kunjungi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www.australianwinediscovered.com</a:t>
            </a:r>
            <a:endParaRPr lang="en-AU" b="0" dirty="0">
              <a:effectLst/>
            </a:endParaRP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pertanyaan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kirimkan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email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discovered@wineaustralia.com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01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POIN-POIN UNTUK DISKUSI :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dipercaya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merupakan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pohon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tertua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dunia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memproduksi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Karakteristik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diberikannya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Australia? 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3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AU" dirty="0"/>
            </a:br>
            <a:r>
              <a:rPr lang="en-AU" dirty="0" err="1"/>
              <a:t>Walaupun</a:t>
            </a:r>
            <a:r>
              <a:rPr lang="en-AU" dirty="0"/>
              <a:t> Cabernet Sauvignon </a:t>
            </a:r>
            <a:r>
              <a:rPr lang="en-AU" dirty="0" err="1"/>
              <a:t>dapat</a:t>
            </a:r>
            <a:r>
              <a:rPr lang="en-AU" dirty="0"/>
              <a:t> </a:t>
            </a:r>
            <a:r>
              <a:rPr lang="en-AU" dirty="0" err="1"/>
              <a:t>tumbuh</a:t>
            </a:r>
            <a:r>
              <a:rPr lang="en-AU" dirty="0"/>
              <a:t> di </a:t>
            </a:r>
            <a:r>
              <a:rPr lang="en-AU" dirty="0" err="1"/>
              <a:t>di</a:t>
            </a:r>
            <a:r>
              <a:rPr lang="en-AU" dirty="0"/>
              <a:t> </a:t>
            </a:r>
            <a:r>
              <a:rPr lang="en-AU" dirty="0" err="1"/>
              <a:t>berbagai</a:t>
            </a:r>
            <a:r>
              <a:rPr lang="en-AU" dirty="0"/>
              <a:t> </a:t>
            </a:r>
            <a:r>
              <a:rPr lang="en-AU" dirty="0" err="1"/>
              <a:t>iklim</a:t>
            </a:r>
            <a:r>
              <a:rPr lang="en-AU" b="0" dirty="0"/>
              <a:t>, </a:t>
            </a:r>
            <a:r>
              <a:rPr lang="en-AU" b="0" dirty="0" err="1"/>
              <a:t>ini</a:t>
            </a:r>
            <a:r>
              <a:rPr lang="en-AU" b="0" dirty="0"/>
              <a:t> </a:t>
            </a:r>
            <a:r>
              <a:rPr lang="en-AU" b="0" dirty="0" err="1"/>
              <a:t>merupakan</a:t>
            </a:r>
            <a:r>
              <a:rPr lang="en-AU" b="0" dirty="0"/>
              <a:t> </a:t>
            </a:r>
            <a:r>
              <a:rPr lang="en-AU" b="0" dirty="0" err="1"/>
              <a:t>pohon</a:t>
            </a:r>
            <a:r>
              <a:rPr lang="en-AU" b="0" dirty="0"/>
              <a:t> </a:t>
            </a:r>
            <a:r>
              <a:rPr lang="en-AU" b="0" dirty="0" err="1"/>
              <a:t>anggur</a:t>
            </a:r>
            <a:r>
              <a:rPr lang="en-AU" b="0" dirty="0"/>
              <a:t> yang </a:t>
            </a:r>
            <a:r>
              <a:rPr lang="en-AU" b="0" dirty="0" err="1"/>
              <a:t>matangnya</a:t>
            </a:r>
            <a:r>
              <a:rPr lang="en-AU" b="0" dirty="0"/>
              <a:t> </a:t>
            </a:r>
            <a:r>
              <a:rPr lang="en-AU" b="0" dirty="0" err="1"/>
              <a:t>lebih</a:t>
            </a:r>
            <a:r>
              <a:rPr lang="en-AU" b="0" dirty="0"/>
              <a:t> lama yang paling </a:t>
            </a:r>
            <a:r>
              <a:rPr lang="en-AU" b="0" dirty="0" err="1"/>
              <a:t>berhasil</a:t>
            </a:r>
            <a:r>
              <a:rPr lang="en-AU" b="0" dirty="0"/>
              <a:t> </a:t>
            </a:r>
            <a:r>
              <a:rPr lang="en-AU" b="0" dirty="0" err="1"/>
              <a:t>tumbuh</a:t>
            </a:r>
            <a:r>
              <a:rPr lang="en-AU" b="0" dirty="0"/>
              <a:t> </a:t>
            </a:r>
            <a:r>
              <a:rPr lang="en-AU" b="0" dirty="0" err="1"/>
              <a:t>subur</a:t>
            </a:r>
            <a:r>
              <a:rPr lang="en-AU" b="0" dirty="0"/>
              <a:t> </a:t>
            </a:r>
            <a:r>
              <a:rPr lang="en-AU" b="0" dirty="0" err="1"/>
              <a:t>dalam</a:t>
            </a:r>
            <a:r>
              <a:rPr lang="en-AU" b="0" dirty="0"/>
              <a:t> wilayah </a:t>
            </a:r>
            <a:r>
              <a:rPr lang="en-AU" b="0" dirty="0" err="1"/>
              <a:t>dengan</a:t>
            </a:r>
            <a:r>
              <a:rPr lang="en-AU" b="0" dirty="0"/>
              <a:t> </a:t>
            </a:r>
            <a:r>
              <a:rPr lang="en-AU" b="0" dirty="0" err="1"/>
              <a:t>cuaca</a:t>
            </a:r>
            <a:r>
              <a:rPr lang="en-AU" b="0" dirty="0"/>
              <a:t> </a:t>
            </a:r>
            <a:r>
              <a:rPr lang="en-AU" b="0" dirty="0" err="1"/>
              <a:t>hangat</a:t>
            </a:r>
            <a:r>
              <a:rPr lang="en-AU" b="0" dirty="0"/>
              <a:t> </a:t>
            </a:r>
            <a:r>
              <a:rPr lang="en-AU" b="0" dirty="0" err="1"/>
              <a:t>hingga</a:t>
            </a:r>
            <a:r>
              <a:rPr lang="en-AU" b="0" dirty="0"/>
              <a:t> </a:t>
            </a:r>
            <a:r>
              <a:rPr lang="en-AU" b="0" dirty="0" err="1"/>
              <a:t>dingin</a:t>
            </a:r>
            <a:r>
              <a:rPr lang="en-AU" b="0" dirty="0"/>
              <a:t>, </a:t>
            </a:r>
            <a:r>
              <a:rPr lang="en-AU" b="0" dirty="0" err="1"/>
              <a:t>kering</a:t>
            </a:r>
            <a:r>
              <a:rPr lang="en-AU" b="0" dirty="0"/>
              <a:t> </a:t>
            </a:r>
            <a:r>
              <a:rPr lang="en-AU" b="0" dirty="0" err="1"/>
              <a:t>dengan</a:t>
            </a:r>
            <a:r>
              <a:rPr lang="en-AU" b="0" dirty="0"/>
              <a:t> </a:t>
            </a:r>
            <a:r>
              <a:rPr lang="en-AU" b="0" dirty="0" err="1"/>
              <a:t>pengaruh</a:t>
            </a:r>
            <a:r>
              <a:rPr lang="en-AU" b="0" dirty="0"/>
              <a:t> </a:t>
            </a:r>
            <a:r>
              <a:rPr lang="en-AU" b="0" dirty="0" err="1"/>
              <a:t>maritim</a:t>
            </a:r>
            <a:r>
              <a:rPr lang="en-AU" b="0" dirty="0"/>
              <a:t>.  Di wilayah yang </a:t>
            </a:r>
            <a:r>
              <a:rPr lang="en-AU" b="0" dirty="0" err="1"/>
              <a:t>panas</a:t>
            </a:r>
            <a:r>
              <a:rPr lang="en-AU" b="0" dirty="0"/>
              <a:t>, </a:t>
            </a:r>
            <a:r>
              <a:rPr lang="en-AU" b="0" dirty="0" err="1"/>
              <a:t>karakter</a:t>
            </a:r>
            <a:r>
              <a:rPr lang="en-AU" b="0" dirty="0"/>
              <a:t> </a:t>
            </a:r>
            <a:r>
              <a:rPr lang="en-AU" b="0" dirty="0" err="1"/>
              <a:t>buah</a:t>
            </a:r>
            <a:r>
              <a:rPr lang="en-AU" b="0" dirty="0"/>
              <a:t> </a:t>
            </a:r>
            <a:r>
              <a:rPr lang="en-AU" b="0" dirty="0" err="1"/>
              <a:t>menjadi</a:t>
            </a:r>
            <a:r>
              <a:rPr lang="en-AU" b="0" dirty="0"/>
              <a:t> </a:t>
            </a:r>
            <a:r>
              <a:rPr lang="en-AU" b="0" dirty="0" err="1"/>
              <a:t>kurang</a:t>
            </a:r>
            <a:r>
              <a:rPr lang="en-AU" b="0" dirty="0"/>
              <a:t> </a:t>
            </a:r>
            <a:r>
              <a:rPr lang="en-AU" b="0" dirty="0" err="1"/>
              <a:t>terlihat</a:t>
            </a:r>
            <a:r>
              <a:rPr lang="en-AU" b="0" dirty="0"/>
              <a:t> </a:t>
            </a:r>
            <a:r>
              <a:rPr lang="en-AU" b="0" dirty="0" err="1"/>
              <a:t>tetapi</a:t>
            </a:r>
            <a:r>
              <a:rPr lang="en-AU" b="0" dirty="0"/>
              <a:t> </a:t>
            </a:r>
            <a:r>
              <a:rPr lang="en-AU" b="0" dirty="0" err="1"/>
              <a:t>masih</a:t>
            </a:r>
            <a:r>
              <a:rPr lang="en-AU" b="0" dirty="0"/>
              <a:t> </a:t>
            </a:r>
            <a:r>
              <a:rPr lang="en-AU" b="0" dirty="0" err="1"/>
              <a:t>berguna</a:t>
            </a:r>
            <a:r>
              <a:rPr lang="en-AU" b="0" dirty="0"/>
              <a:t> </a:t>
            </a:r>
            <a:r>
              <a:rPr lang="en-AU" b="0" dirty="0" err="1"/>
              <a:t>dalam</a:t>
            </a:r>
            <a:r>
              <a:rPr lang="en-AU" b="0" dirty="0"/>
              <a:t> </a:t>
            </a:r>
            <a:r>
              <a:rPr lang="en-AU" b="0" dirty="0" err="1"/>
              <a:t>campuran</a:t>
            </a:r>
            <a:r>
              <a:rPr lang="en-AU" b="0" dirty="0"/>
              <a:t> </a:t>
            </a:r>
            <a:r>
              <a:rPr lang="en-AU" b="0" dirty="0" err="1"/>
              <a:t>komersial</a:t>
            </a:r>
            <a:r>
              <a:rPr lang="en-AU" b="0" dirty="0"/>
              <a:t>, </a:t>
            </a:r>
            <a:r>
              <a:rPr lang="en-AU" b="0" dirty="0" err="1"/>
              <a:t>mereka</a:t>
            </a:r>
            <a:r>
              <a:rPr lang="en-AU" b="0" dirty="0"/>
              <a:t> </a:t>
            </a:r>
            <a:r>
              <a:rPr lang="en-AU" b="0" dirty="0" err="1"/>
              <a:t>seringkali</a:t>
            </a:r>
            <a:r>
              <a:rPr lang="en-AU" b="0" dirty="0"/>
              <a:t> </a:t>
            </a:r>
            <a:r>
              <a:rPr lang="en-AU" b="0" dirty="0" err="1"/>
              <a:t>menambah</a:t>
            </a:r>
            <a:r>
              <a:rPr lang="en-AU" b="0" dirty="0"/>
              <a:t> </a:t>
            </a:r>
            <a:r>
              <a:rPr lang="en-AU" b="0" dirty="0" err="1"/>
              <a:t>tanin</a:t>
            </a:r>
            <a:r>
              <a:rPr lang="en-AU" b="0" dirty="0"/>
              <a:t> yang </a:t>
            </a:r>
            <a:r>
              <a:rPr lang="en-AU" b="0" dirty="0" err="1"/>
              <a:t>banyak</a:t>
            </a:r>
            <a:r>
              <a:rPr lang="en-AU" b="0" dirty="0"/>
              <a:t> </a:t>
            </a:r>
            <a:r>
              <a:rPr lang="en-AU" b="0" dirty="0" err="1"/>
              <a:t>dicari</a:t>
            </a:r>
            <a:r>
              <a:rPr lang="en-AU" b="0" dirty="0"/>
              <a:t> </a:t>
            </a:r>
            <a:r>
              <a:rPr lang="en-AU" b="0" dirty="0" err="1"/>
              <a:t>untuk</a:t>
            </a:r>
            <a:r>
              <a:rPr lang="en-AU" b="0" dirty="0"/>
              <a:t> </a:t>
            </a:r>
            <a:r>
              <a:rPr lang="en-AU" b="0" dirty="0" err="1"/>
              <a:t>menambah</a:t>
            </a:r>
            <a:r>
              <a:rPr lang="en-AU" b="0" dirty="0"/>
              <a:t> </a:t>
            </a:r>
            <a:r>
              <a:rPr lang="en-AU" b="0" dirty="0" err="1"/>
              <a:t>struktur</a:t>
            </a:r>
            <a:r>
              <a:rPr lang="en-AU" b="0" dirty="0"/>
              <a:t> pada </a:t>
            </a:r>
            <a:r>
              <a:rPr lang="en-AU" b="0" dirty="0" err="1"/>
              <a:t>anggur</a:t>
            </a:r>
            <a:r>
              <a:rPr lang="en-AU" b="0" dirty="0"/>
              <a:t> yang </a:t>
            </a:r>
            <a:r>
              <a:rPr lang="en-AU" b="0" dirty="0" err="1"/>
              <a:t>hasil</a:t>
            </a:r>
            <a:r>
              <a:rPr lang="en-AU" b="0" dirty="0"/>
              <a:t> </a:t>
            </a:r>
            <a:r>
              <a:rPr lang="en-AU" b="0" dirty="0" err="1"/>
              <a:t>panennya</a:t>
            </a:r>
            <a:r>
              <a:rPr lang="en-AU" b="0" dirty="0"/>
              <a:t> </a:t>
            </a:r>
            <a:r>
              <a:rPr lang="en-AU" b="0" dirty="0" err="1"/>
              <a:t>tinggi</a:t>
            </a:r>
            <a:r>
              <a:rPr lang="en-AU" b="0" dirty="0"/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8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 DISKUSI : :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ketika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terlalu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6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Cabernet Sauvignon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umumnya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dIlepas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tangkainya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berarti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melalui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proses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fermentasi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sendiri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cukup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aroma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oleh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karena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memerlukan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tangkainya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 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Maserasi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Para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menggunakan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pra-fermentasi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pasca-fermentasi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tergantung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diinginkannya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Cabernet Sauvignon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umumnya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maturase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panjang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12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Perancis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Amerika)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dipakai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sebelumnya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Maturasi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diperpanjang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membantu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melembutkan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terstruktur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memungkinkan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menyatu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AU" b="0" dirty="0">
              <a:effectLst/>
            </a:endParaRP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Australia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memiliki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sangat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Ketika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melembut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halus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tersebut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mengambil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karakteristik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(cedar),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tembakau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earthy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kedelai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kakao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Penggunaan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barel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kayu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menambah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tambahan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asap,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vanila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kopi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(cedar). </a:t>
            </a:r>
          </a:p>
          <a:p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DISKUSI :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diberikan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 pada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proses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23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kadang-kadang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terasa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 palate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disebut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Cabernet..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mengenai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front-palate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kemudian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meloncat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hilang-hilang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belakang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palutum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meninggalkan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sensasi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kosong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sebabnya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memilih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mencampur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memberikan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rasa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mewah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pada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palutum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tengah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membuatnya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baik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lengkap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AU" b="0" dirty="0">
              <a:effectLst/>
            </a:endParaRPr>
          </a:p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Beberapa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terhebat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Australia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pernah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dibuat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dan Shiraz.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tangguh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potensi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penuaan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kali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kedua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bahkan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berbeda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mengembangkan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tingkat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kematangan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lapisan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kompleksitas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tinggi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AU" b="0" dirty="0">
              <a:effectLst/>
            </a:endParaRPr>
          </a:p>
          <a:p>
            <a:pPr rtl="0"/>
            <a:br>
              <a:rPr lang="en-AU" dirty="0"/>
            </a:b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USULAN POIN UNTUK DISKUSI : </a:t>
            </a:r>
          </a:p>
          <a:p>
            <a:pPr rtl="0"/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Apakah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Cabernet Sauvignon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dapat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menjadi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berhasil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suatu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varietas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tunggal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apakah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campuran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esensial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keseimbangan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en-AU" b="0" dirty="0">
              <a:effectLst/>
            </a:endParaRPr>
          </a:p>
          <a:p>
            <a:br>
              <a:rPr lang="en-AU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8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Sementara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Coonawarra dan Margaret River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mungkin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 Cabernet Sauvignon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terkemuka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negara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lainnya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telah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bermunculan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pesaing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termasuk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Yarra Valley di Victoria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iklim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sejuk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  yang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beriklim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hangat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seperti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McLaren Vale, Langhorne Creek dan Barossa di Australia Selatan</a:t>
            </a:r>
          </a:p>
          <a:p>
            <a:endParaRPr lang="en-A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PROGRAM KOMPLEMENTER :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Temukan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wilayah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anggur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paling </a:t>
            </a:r>
            <a:r>
              <a:rPr lang="en-A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terkemuka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ustralia di  www.australianwinediscovered.com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DBFF55-4844-7240-B78E-26DF6B8F13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9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5F3AFB2-35B5-45EA-ADB7-99809B7977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625"/>
            <a:ext cx="5410200" cy="67056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4519159-7F80-4556-B96A-D53ECE5423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0748" y="1076324"/>
            <a:ext cx="3599999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271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sting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EABDCDB-AA1A-422B-AC5A-61CF12D51195}"/>
              </a:ext>
            </a:extLst>
          </p:cNvPr>
          <p:cNvSpPr/>
          <p:nvPr userDrawn="1"/>
        </p:nvSpPr>
        <p:spPr>
          <a:xfrm>
            <a:off x="428624" y="6324600"/>
            <a:ext cx="1133475" cy="200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3287693" y="955910"/>
            <a:ext cx="5220000" cy="1399166"/>
          </a:xfr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2600" b="1" i="0" cap="none">
                <a:solidFill>
                  <a:schemeClr val="tx1"/>
                </a:solidFill>
                <a:latin typeface="+mj-lt"/>
                <a:cs typeface="GT Walsheim Medium"/>
              </a:defRPr>
            </a:lvl1pPr>
          </a:lstStyle>
          <a:p>
            <a:r>
              <a:rPr lang="en-AU" dirty="0"/>
              <a:t>Click to add wine name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92469A0C-CF60-439D-BD30-B51F2F45D23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287695" y="2571758"/>
            <a:ext cx="5220000" cy="271413"/>
          </a:xfr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r>
              <a:rPr lang="en-AU" dirty="0"/>
              <a:t>Click to add location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CF05362-2E30-4245-8F93-7DCA5A9B776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287695" y="3286125"/>
            <a:ext cx="5220000" cy="3900230"/>
          </a:xfr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cs typeface="GT Walsheim Medium"/>
              </a:defRPr>
            </a:lvl1pPr>
          </a:lstStyle>
          <a:p>
            <a:endParaRPr lang="en-AU" dirty="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0ECAACDB-8AF0-42D3-9571-0E12E1AB94EE}"/>
              </a:ext>
            </a:extLst>
          </p:cNvPr>
          <p:cNvSpPr txBox="1">
            <a:spLocks/>
          </p:cNvSpPr>
          <p:nvPr userDrawn="1"/>
        </p:nvSpPr>
        <p:spPr>
          <a:xfrm>
            <a:off x="431633" y="536471"/>
            <a:ext cx="2578267" cy="428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1800" dirty="0">
                <a:solidFill>
                  <a:schemeClr val="tx1"/>
                </a:solidFill>
              </a:rPr>
              <a:t>AUSTRALIAN </a:t>
            </a: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1800" dirty="0">
                <a:solidFill>
                  <a:schemeClr val="tx1"/>
                </a:solidFill>
              </a:rPr>
              <a:t>WINE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6D9F7F28-A979-4301-9007-EE291393C8E7}"/>
              </a:ext>
            </a:extLst>
          </p:cNvPr>
          <p:cNvSpPr txBox="1">
            <a:spLocks/>
          </p:cNvSpPr>
          <p:nvPr userDrawn="1"/>
        </p:nvSpPr>
        <p:spPr>
          <a:xfrm>
            <a:off x="431633" y="1031771"/>
            <a:ext cx="2578267" cy="13991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4000" dirty="0">
                <a:solidFill>
                  <a:schemeClr val="tx1"/>
                </a:solidFill>
              </a:rPr>
              <a:t>MADE OUR </a:t>
            </a: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4000" dirty="0">
                <a:solidFill>
                  <a:schemeClr val="tx1"/>
                </a:solidFill>
              </a:rPr>
              <a:t>WAY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E8BC584B-DC51-4522-BD3B-761976FE5A57}"/>
              </a:ext>
            </a:extLst>
          </p:cNvPr>
          <p:cNvSpPr txBox="1">
            <a:spLocks/>
          </p:cNvSpPr>
          <p:nvPr userDrawn="1"/>
        </p:nvSpPr>
        <p:spPr>
          <a:xfrm>
            <a:off x="431633" y="6156221"/>
            <a:ext cx="1800000" cy="163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1300" dirty="0">
                <a:solidFill>
                  <a:schemeClr val="tx1"/>
                </a:solidFill>
              </a:rPr>
              <a:t>AUSTRALIAN WINE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7CEFCAC1-BA5C-437F-BAEF-E25BB0C9DF57}"/>
              </a:ext>
            </a:extLst>
          </p:cNvPr>
          <p:cNvSpPr txBox="1">
            <a:spLocks/>
          </p:cNvSpPr>
          <p:nvPr userDrawn="1"/>
        </p:nvSpPr>
        <p:spPr>
          <a:xfrm>
            <a:off x="428624" y="6356246"/>
            <a:ext cx="1133475" cy="1517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5000"/>
              </a:lnSpc>
              <a:spcBef>
                <a:spcPts val="0"/>
              </a:spcBef>
            </a:pPr>
            <a:r>
              <a:rPr lang="en-AU" sz="1200" dirty="0">
                <a:solidFill>
                  <a:schemeClr val="bg1"/>
                </a:solidFill>
              </a:rPr>
              <a:t>DISCOVERED</a:t>
            </a:r>
          </a:p>
        </p:txBody>
      </p:sp>
      <p:sp>
        <p:nvSpPr>
          <p:cNvPr id="26" name="object 3">
            <a:extLst>
              <a:ext uri="{FF2B5EF4-FFF2-40B4-BE49-F238E27FC236}">
                <a16:creationId xmlns:a16="http://schemas.microsoft.com/office/drawing/2014/main" id="{230F0722-B944-4069-A3AC-697A439DB953}"/>
              </a:ext>
            </a:extLst>
          </p:cNvPr>
          <p:cNvSpPr txBox="1">
            <a:spLocks/>
          </p:cNvSpPr>
          <p:nvPr userDrawn="1"/>
        </p:nvSpPr>
        <p:spPr>
          <a:xfrm>
            <a:off x="431633" y="6737246"/>
            <a:ext cx="2578267" cy="36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AU" sz="3000" dirty="0">
                <a:solidFill>
                  <a:schemeClr val="bg1"/>
                </a:solidFill>
              </a:rPr>
              <a:t>TASTING</a:t>
            </a:r>
          </a:p>
        </p:txBody>
      </p:sp>
    </p:spTree>
    <p:extLst>
      <p:ext uri="{BB962C8B-B14F-4D97-AF65-F5344CB8AC3E}">
        <p14:creationId xmlns:p14="http://schemas.microsoft.com/office/powerpoint/2010/main" val="213376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10B8-9164-41B4-8DAE-ED192B72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02558"/>
            <a:ext cx="5400674" cy="1461188"/>
          </a:xfrm>
        </p:spPr>
        <p:txBody>
          <a:bodyPr/>
          <a:lstStyle>
            <a:lvl1pPr>
              <a:defRPr>
                <a:solidFill>
                  <a:srgbClr val="F4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D96D8-D0DE-455F-8473-3B88D86D1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48" y="1076324"/>
            <a:ext cx="3599999" cy="605789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01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4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B58A3-E193-4684-ABCE-DF0A8B6C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06" y="402483"/>
            <a:ext cx="9972000" cy="1461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38D3A-1279-4066-93F5-53800A796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06" y="2012414"/>
            <a:ext cx="9972000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A2CD7-A72C-495B-9228-0E077D24D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906" y="7006699"/>
            <a:ext cx="2405658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169B3B-8761-4204-AA5A-11BC84B55C93}" type="datetimeFigureOut">
              <a:rPr lang="en-AU" smtClean="0"/>
              <a:pPr/>
              <a:t>7/09/2022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43B1A-E254-4E8E-8D77-905312686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6D85B-9034-49C5-A86E-714985BCC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6248" y="7006699"/>
            <a:ext cx="2405658" cy="40248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6316B6A-336A-44FF-82DA-A4D1594FA05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10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7" r:id="rId3"/>
    <p:sldLayoutId id="2147483655" r:id="rId4"/>
  </p:sldLayoutIdLs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6000" b="1" kern="1200" cap="all" baseline="0">
          <a:solidFill>
            <a:srgbClr val="F40000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1007943" rtl="0" eaLnBrk="1" latinLnBrk="0" hangingPunct="1">
        <a:lnSpc>
          <a:spcPct val="100000"/>
        </a:lnSpc>
        <a:spcBef>
          <a:spcPts val="600"/>
        </a:spcBef>
        <a:buClr>
          <a:srgbClr val="F40000"/>
        </a:buClr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1007943" rtl="0" eaLnBrk="1" latinLnBrk="0" hangingPunct="1">
        <a:lnSpc>
          <a:spcPct val="100000"/>
        </a:lnSpc>
        <a:spcBef>
          <a:spcPts val="0"/>
        </a:spcBef>
        <a:buClrTx/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42C5E294-97F2-4F8D-AC5F-BEE4DB989B84}"/>
              </a:ext>
            </a:extLst>
          </p:cNvPr>
          <p:cNvSpPr txBox="1"/>
          <p:nvPr/>
        </p:nvSpPr>
        <p:spPr>
          <a:xfrm>
            <a:off x="-61718" y="1378515"/>
            <a:ext cx="11015468" cy="2219857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98000"/>
              </a:lnSpc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en-US" sz="7500" b="1" spc="1500" dirty="0">
                <a:latin typeface="+mj-lt"/>
                <a:cs typeface="Hellix"/>
              </a:rPr>
              <a:t>C A B E R N E T </a:t>
            </a:r>
          </a:p>
          <a:p>
            <a:pPr>
              <a:lnSpc>
                <a:spcPct val="98000"/>
              </a:lnSpc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en-US" sz="7500" b="1" spc="1500" dirty="0">
                <a:latin typeface="+mj-lt"/>
                <a:cs typeface="Hellix"/>
              </a:rPr>
              <a:t>S A U V I G N O N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CF80144-BE86-471D-9862-A97FD5119E1A}"/>
              </a:ext>
            </a:extLst>
          </p:cNvPr>
          <p:cNvSpPr txBox="1"/>
          <p:nvPr/>
        </p:nvSpPr>
        <p:spPr>
          <a:xfrm>
            <a:off x="-42668" y="3569266"/>
            <a:ext cx="10763056" cy="810157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826895" algn="l"/>
                <a:tab pos="2731135" algn="l"/>
                <a:tab pos="3312160" algn="l"/>
                <a:tab pos="4130040" algn="l"/>
                <a:tab pos="5888355" algn="l"/>
                <a:tab pos="6730365" algn="l"/>
              </a:tabLst>
            </a:pPr>
            <a:r>
              <a:rPr lang="en-US" sz="5000" b="1" spc="700" dirty="0">
                <a:solidFill>
                  <a:schemeClr val="accent1"/>
                </a:solidFill>
                <a:latin typeface="+mj-lt"/>
                <a:cs typeface="Hellix"/>
              </a:rPr>
              <a:t>DAN CAMPURAN </a:t>
            </a:r>
          </a:p>
        </p:txBody>
      </p:sp>
    </p:spTree>
    <p:extLst>
      <p:ext uri="{BB962C8B-B14F-4D97-AF65-F5344CB8AC3E}">
        <p14:creationId xmlns:p14="http://schemas.microsoft.com/office/powerpoint/2010/main" val="178997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46D3A9E1-314C-4554-9147-1692349FED76}"/>
              </a:ext>
            </a:extLst>
          </p:cNvPr>
          <p:cNvSpPr txBox="1"/>
          <p:nvPr/>
        </p:nvSpPr>
        <p:spPr>
          <a:xfrm>
            <a:off x="-44616" y="844300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200" b="1" dirty="0">
                <a:solidFill>
                  <a:schemeClr val="accent1"/>
                </a:solidFill>
                <a:latin typeface="+mj-lt"/>
                <a:cs typeface="Hellix"/>
              </a:rPr>
              <a:t>DAN CAMPURAN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7BA9A8A-7633-4E32-AFF2-FE01BD1F4CB5}"/>
              </a:ext>
            </a:extLst>
          </p:cNvPr>
          <p:cNvSpPr txBox="1"/>
          <p:nvPr/>
        </p:nvSpPr>
        <p:spPr>
          <a:xfrm>
            <a:off x="-44616" y="252896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200" b="1" dirty="0">
                <a:latin typeface="+mj-lt"/>
                <a:cs typeface="Hellix"/>
              </a:rPr>
              <a:t>CABERNET SAUVIGNON</a:t>
            </a: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089A0C96-34B9-4AF7-A8B9-B3B71579DEBD}"/>
              </a:ext>
            </a:extLst>
          </p:cNvPr>
          <p:cNvSpPr txBox="1"/>
          <p:nvPr/>
        </p:nvSpPr>
        <p:spPr>
          <a:xfrm>
            <a:off x="447675" y="2529396"/>
            <a:ext cx="1238250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CABERNET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3210DBFA-2091-4CF1-A453-50B973CEDE0A}"/>
              </a:ext>
            </a:extLst>
          </p:cNvPr>
          <p:cNvSpPr txBox="1"/>
          <p:nvPr/>
        </p:nvSpPr>
        <p:spPr>
          <a:xfrm>
            <a:off x="447675" y="2796096"/>
            <a:ext cx="1238250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SAUVIGNON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F67F0150-36C7-401E-9464-02B5D8D1F5CD}"/>
              </a:ext>
            </a:extLst>
          </p:cNvPr>
          <p:cNvSpPr txBox="1"/>
          <p:nvPr/>
        </p:nvSpPr>
        <p:spPr>
          <a:xfrm>
            <a:off x="1022639" y="5964355"/>
            <a:ext cx="1186295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CABERNET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83D6D1C6-7417-4209-9BFB-5D06790B5E08}"/>
              </a:ext>
            </a:extLst>
          </p:cNvPr>
          <p:cNvSpPr txBox="1"/>
          <p:nvPr/>
        </p:nvSpPr>
        <p:spPr>
          <a:xfrm>
            <a:off x="1201016" y="6184891"/>
            <a:ext cx="836468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FRANC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19E78737-2807-4F6C-8F8C-0336E6115211}"/>
              </a:ext>
            </a:extLst>
          </p:cNvPr>
          <p:cNvSpPr txBox="1"/>
          <p:nvPr/>
        </p:nvSpPr>
        <p:spPr>
          <a:xfrm>
            <a:off x="4400550" y="2043621"/>
            <a:ext cx="885825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MERLOT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593560A9-1026-4963-B2F6-CCBAA3962ED2}"/>
              </a:ext>
            </a:extLst>
          </p:cNvPr>
          <p:cNvSpPr txBox="1"/>
          <p:nvPr/>
        </p:nvSpPr>
        <p:spPr>
          <a:xfrm>
            <a:off x="7324725" y="2015046"/>
            <a:ext cx="885825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MALBEC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8235C14A-B0CB-48E2-899A-F03967F8D73B}"/>
              </a:ext>
            </a:extLst>
          </p:cNvPr>
          <p:cNvSpPr txBox="1"/>
          <p:nvPr/>
        </p:nvSpPr>
        <p:spPr>
          <a:xfrm>
            <a:off x="4629150" y="6567996"/>
            <a:ext cx="885825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0000"/>
              </a:buClr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SHIRAZ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15C59E86-D49D-4E26-ABCE-79D733B8E597}"/>
              </a:ext>
            </a:extLst>
          </p:cNvPr>
          <p:cNvSpPr txBox="1"/>
          <p:nvPr/>
        </p:nvSpPr>
        <p:spPr>
          <a:xfrm>
            <a:off x="8334375" y="6120321"/>
            <a:ext cx="1495425" cy="26353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17145" rIns="0" bIns="0" rtlCol="0">
            <a:no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US" sz="1500" b="1" dirty="0">
                <a:solidFill>
                  <a:prstClr val="white"/>
                </a:solidFill>
                <a:cs typeface="Hellix SemiBold"/>
              </a:rPr>
              <a:t>PETIT VERDOT </a:t>
            </a:r>
            <a:endParaRPr kumimoji="0" lang="en-US" sz="15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Hellix Semi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4B586-7111-4DCD-B554-ABD385E7013E}"/>
              </a:ext>
            </a:extLst>
          </p:cNvPr>
          <p:cNvSpPr txBox="1"/>
          <p:nvPr/>
        </p:nvSpPr>
        <p:spPr>
          <a:xfrm>
            <a:off x="509589" y="3273945"/>
            <a:ext cx="1704974" cy="885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500" dirty="0" err="1"/>
              <a:t>Memberi</a:t>
            </a:r>
            <a:r>
              <a:rPr lang="en-AU" sz="1500" dirty="0"/>
              <a:t> </a:t>
            </a:r>
            <a:r>
              <a:rPr lang="en-AU" sz="1500" dirty="0" err="1"/>
              <a:t>struktur</a:t>
            </a:r>
            <a:r>
              <a:rPr lang="en-AU" sz="1500" dirty="0"/>
              <a:t> yang </a:t>
            </a:r>
            <a:r>
              <a:rPr lang="en-AU" sz="1500" dirty="0" err="1"/>
              <a:t>kuat</a:t>
            </a:r>
            <a:r>
              <a:rPr lang="en-AU" sz="1500" dirty="0"/>
              <a:t>, </a:t>
            </a:r>
            <a:r>
              <a:rPr lang="en-AU" sz="1500" dirty="0" err="1"/>
              <a:t>banyak</a:t>
            </a:r>
            <a:r>
              <a:rPr lang="en-AU" sz="1500" dirty="0"/>
              <a:t> </a:t>
            </a:r>
            <a:r>
              <a:rPr lang="en-AU" sz="1500" dirty="0" err="1"/>
              <a:t>tanin</a:t>
            </a:r>
            <a:r>
              <a:rPr lang="en-AU" sz="1500" dirty="0"/>
              <a:t>, ‘</a:t>
            </a:r>
            <a:r>
              <a:rPr lang="en-AU" sz="1500" dirty="0" err="1"/>
              <a:t>donat</a:t>
            </a:r>
            <a:r>
              <a:rPr lang="en-AU" sz="1500" dirty="0"/>
              <a:t>’ </a:t>
            </a:r>
          </a:p>
          <a:p>
            <a:pPr>
              <a:lnSpc>
                <a:spcPct val="90000"/>
              </a:lnSpc>
            </a:pPr>
            <a:r>
              <a:rPr lang="en-AU" sz="1500" dirty="0"/>
              <a:t>(</a:t>
            </a:r>
            <a:r>
              <a:rPr lang="en-AU" sz="1500" dirty="0" err="1"/>
              <a:t>hampa</a:t>
            </a:r>
            <a:r>
              <a:rPr lang="en-AU" sz="1500" dirty="0"/>
              <a:t> di </a:t>
            </a:r>
            <a:r>
              <a:rPr lang="en-AU" sz="1500" dirty="0" err="1"/>
              <a:t>bagian</a:t>
            </a:r>
            <a:r>
              <a:rPr lang="en-AU" sz="1500" dirty="0"/>
              <a:t> </a:t>
            </a:r>
            <a:r>
              <a:rPr lang="en-AU" sz="1500" i="1" dirty="0"/>
              <a:t>mid-palat</a:t>
            </a:r>
            <a:r>
              <a:rPr lang="en-AU" sz="1500" dirty="0"/>
              <a:t>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877656-97E6-45B6-A654-F75386D8DD96}"/>
              </a:ext>
            </a:extLst>
          </p:cNvPr>
          <p:cNvSpPr txBox="1"/>
          <p:nvPr/>
        </p:nvSpPr>
        <p:spPr>
          <a:xfrm>
            <a:off x="4629150" y="2199053"/>
            <a:ext cx="2209799" cy="12338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500" dirty="0" err="1"/>
              <a:t>Menambah</a:t>
            </a:r>
            <a:r>
              <a:rPr lang="en-AU" sz="1500" dirty="0"/>
              <a:t> </a:t>
            </a:r>
            <a:r>
              <a:rPr lang="en-AU" sz="1500" dirty="0" err="1"/>
              <a:t>berdaging</a:t>
            </a:r>
            <a:r>
              <a:rPr lang="en-AU" sz="1500" dirty="0"/>
              <a:t>, rasa yang kaya di </a:t>
            </a:r>
            <a:r>
              <a:rPr lang="en-AU" sz="1500" dirty="0" err="1"/>
              <a:t>bagian</a:t>
            </a:r>
            <a:r>
              <a:rPr lang="en-AU" sz="1500" dirty="0"/>
              <a:t> </a:t>
            </a:r>
            <a:r>
              <a:rPr lang="en-AU" sz="1500" dirty="0" err="1"/>
              <a:t>tengah</a:t>
            </a:r>
            <a:r>
              <a:rPr lang="en-AU" sz="1500" dirty="0"/>
              <a:t> </a:t>
            </a:r>
            <a:r>
              <a:rPr lang="en-AU" sz="1500" dirty="0" err="1"/>
              <a:t>langit-langit</a:t>
            </a:r>
            <a:r>
              <a:rPr lang="en-AU" sz="1500" dirty="0"/>
              <a:t>, </a:t>
            </a:r>
            <a:r>
              <a:rPr lang="en-AU" sz="1500" dirty="0" err="1"/>
              <a:t>kehalusan</a:t>
            </a:r>
            <a:r>
              <a:rPr lang="en-AU" sz="1500" dirty="0"/>
              <a:t>, </a:t>
            </a:r>
            <a:r>
              <a:rPr lang="en-AU" sz="1500" dirty="0" err="1"/>
              <a:t>karakter</a:t>
            </a:r>
            <a:r>
              <a:rPr lang="en-AU" sz="1500" dirty="0"/>
              <a:t>  </a:t>
            </a:r>
            <a:r>
              <a:rPr lang="en-AU" sz="1500" dirty="0" err="1"/>
              <a:t>warna</a:t>
            </a:r>
            <a:r>
              <a:rPr lang="en-AU" sz="1500" dirty="0"/>
              <a:t> </a:t>
            </a:r>
            <a:r>
              <a:rPr lang="en-AU" sz="1500" i="1" dirty="0"/>
              <a:t>violet</a:t>
            </a:r>
            <a:r>
              <a:rPr lang="en-AU" sz="1500" dirty="0"/>
              <a:t> dan </a:t>
            </a:r>
            <a:r>
              <a:rPr lang="en-AU" sz="1500" i="1" dirty="0"/>
              <a:t>plum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338908-B333-42FD-B724-D8A00DDA4738}"/>
              </a:ext>
            </a:extLst>
          </p:cNvPr>
          <p:cNvSpPr txBox="1"/>
          <p:nvPr/>
        </p:nvSpPr>
        <p:spPr>
          <a:xfrm>
            <a:off x="7981949" y="2440701"/>
            <a:ext cx="2200275" cy="11605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500" dirty="0" err="1"/>
              <a:t>Biasanya</a:t>
            </a:r>
            <a:r>
              <a:rPr lang="en-AU" sz="1500" dirty="0"/>
              <a:t> </a:t>
            </a:r>
            <a:r>
              <a:rPr lang="en-AU" sz="1500" dirty="0" err="1"/>
              <a:t>membawa</a:t>
            </a:r>
            <a:r>
              <a:rPr lang="en-AU" sz="1500" dirty="0"/>
              <a:t> </a:t>
            </a:r>
            <a:r>
              <a:rPr lang="en-AU" sz="1500" dirty="0" err="1"/>
              <a:t>bobot</a:t>
            </a:r>
            <a:r>
              <a:rPr lang="en-AU" sz="1500" dirty="0"/>
              <a:t> pada </a:t>
            </a:r>
            <a:r>
              <a:rPr lang="en-AU" sz="1500" i="1" dirty="0"/>
              <a:t>palate</a:t>
            </a:r>
            <a:r>
              <a:rPr lang="en-AU" sz="1500" dirty="0"/>
              <a:t>, </a:t>
            </a:r>
            <a:r>
              <a:rPr lang="en-AU" sz="1500" dirty="0" err="1"/>
              <a:t>tanin</a:t>
            </a:r>
            <a:r>
              <a:rPr lang="en-AU" sz="1500" dirty="0"/>
              <a:t> </a:t>
            </a:r>
            <a:r>
              <a:rPr lang="en-AU" sz="1500" dirty="0" err="1"/>
              <a:t>dengan</a:t>
            </a:r>
            <a:r>
              <a:rPr lang="en-AU" sz="1500" dirty="0"/>
              <a:t> </a:t>
            </a:r>
            <a:r>
              <a:rPr lang="en-AU" sz="1500" dirty="0" err="1"/>
              <a:t>tekstur</a:t>
            </a:r>
            <a:r>
              <a:rPr lang="en-AU" sz="1500" dirty="0"/>
              <a:t> </a:t>
            </a:r>
            <a:r>
              <a:rPr lang="en-AU" sz="1500" dirty="0" err="1"/>
              <a:t>padat</a:t>
            </a:r>
            <a:r>
              <a:rPr lang="en-AU" sz="1500" dirty="0"/>
              <a:t>, rasa </a:t>
            </a:r>
            <a:r>
              <a:rPr lang="en-AU" sz="1500" dirty="0" err="1"/>
              <a:t>buah</a:t>
            </a:r>
            <a:r>
              <a:rPr lang="en-AU" sz="1500" dirty="0"/>
              <a:t> </a:t>
            </a:r>
            <a:r>
              <a:rPr lang="en-AU" sz="1500" dirty="0" err="1"/>
              <a:t>hitam</a:t>
            </a:r>
            <a:r>
              <a:rPr lang="en-AU" sz="1500" dirty="0"/>
              <a:t> dan  </a:t>
            </a:r>
            <a:r>
              <a:rPr lang="en-AU" sz="1500" dirty="0" err="1"/>
              <a:t>warna</a:t>
            </a:r>
            <a:r>
              <a:rPr lang="en-AU" sz="1500" dirty="0"/>
              <a:t> </a:t>
            </a:r>
            <a:r>
              <a:rPr lang="en-AU" sz="1500" dirty="0" err="1"/>
              <a:t>tua</a:t>
            </a:r>
            <a:endParaRPr lang="en-AU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A2C95-B24F-4305-A4F6-2138A2AE964E}"/>
              </a:ext>
            </a:extLst>
          </p:cNvPr>
          <p:cNvSpPr txBox="1"/>
          <p:nvPr/>
        </p:nvSpPr>
        <p:spPr>
          <a:xfrm>
            <a:off x="1885951" y="6581775"/>
            <a:ext cx="1704974" cy="7715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500" dirty="0" err="1"/>
              <a:t>membuat</a:t>
            </a:r>
            <a:r>
              <a:rPr lang="en-AU" sz="1500" dirty="0"/>
              <a:t> </a:t>
            </a:r>
            <a:r>
              <a:rPr lang="en-AU" sz="1500" dirty="0" err="1"/>
              <a:t>terasa</a:t>
            </a:r>
            <a:r>
              <a:rPr lang="en-AU" sz="1500" dirty="0"/>
              <a:t> </a:t>
            </a:r>
            <a:r>
              <a:rPr lang="en-AU" sz="1500" dirty="0" err="1"/>
              <a:t>aromanya</a:t>
            </a:r>
            <a:r>
              <a:rPr lang="en-AU" sz="1500" dirty="0"/>
              <a:t>, </a:t>
            </a:r>
            <a:r>
              <a:rPr lang="en-AU" sz="1500" dirty="0" err="1"/>
              <a:t>karakter</a:t>
            </a:r>
            <a:r>
              <a:rPr lang="en-AU" sz="1500" dirty="0"/>
              <a:t> </a:t>
            </a:r>
            <a:r>
              <a:rPr lang="en-AU" sz="1500" dirty="0" err="1"/>
              <a:t>bumbu</a:t>
            </a:r>
            <a:r>
              <a:rPr lang="en-AU" sz="1500" dirty="0"/>
              <a:t>, </a:t>
            </a:r>
            <a:r>
              <a:rPr lang="en-AU" sz="1500" dirty="0" err="1"/>
              <a:t>beri</a:t>
            </a:r>
            <a:r>
              <a:rPr lang="en-AU" sz="1500" dirty="0"/>
              <a:t> </a:t>
            </a:r>
            <a:r>
              <a:rPr lang="en-AU" sz="1500" dirty="0" err="1"/>
              <a:t>merah</a:t>
            </a:r>
            <a:r>
              <a:rPr lang="en-AU" sz="1500" dirty="0"/>
              <a:t> dan </a:t>
            </a:r>
            <a:r>
              <a:rPr lang="en-AU" sz="1500" dirty="0" err="1"/>
              <a:t>merica</a:t>
            </a:r>
            <a:r>
              <a:rPr lang="en-AU" sz="15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4AD44A-D773-4AAB-AB9A-236074CB43BD}"/>
              </a:ext>
            </a:extLst>
          </p:cNvPr>
          <p:cNvSpPr txBox="1"/>
          <p:nvPr/>
        </p:nvSpPr>
        <p:spPr>
          <a:xfrm>
            <a:off x="4586288" y="6877299"/>
            <a:ext cx="2100262" cy="682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500" dirty="0" err="1"/>
              <a:t>Membuat</a:t>
            </a:r>
            <a:r>
              <a:rPr lang="en-AU" sz="1500" dirty="0"/>
              <a:t> rasa </a:t>
            </a:r>
            <a:r>
              <a:rPr lang="en-AU" sz="1500" dirty="0" err="1"/>
              <a:t>buah</a:t>
            </a:r>
            <a:r>
              <a:rPr lang="en-AU" sz="1500" dirty="0"/>
              <a:t> pada </a:t>
            </a:r>
            <a:r>
              <a:rPr lang="en-AU" sz="1500" dirty="0" err="1"/>
              <a:t>palatum</a:t>
            </a:r>
            <a:r>
              <a:rPr lang="en-AU" sz="1500" dirty="0"/>
              <a:t> </a:t>
            </a:r>
            <a:r>
              <a:rPr lang="en-AU" sz="1500" dirty="0" err="1"/>
              <a:t>tengah</a:t>
            </a:r>
            <a:r>
              <a:rPr lang="en-AU" sz="1500" dirty="0"/>
              <a:t>, rasa yang </a:t>
            </a:r>
            <a:r>
              <a:rPr lang="en-AU" sz="1500" dirty="0" err="1"/>
              <a:t>lembut</a:t>
            </a:r>
            <a:endParaRPr lang="en-AU" sz="1500" dirty="0"/>
          </a:p>
          <a:p>
            <a:pPr>
              <a:lnSpc>
                <a:spcPct val="90000"/>
              </a:lnSpc>
            </a:pPr>
            <a:endParaRPr lang="en-AU" sz="1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BECCBD-29BA-4DF4-BD90-561F2666B20B}"/>
              </a:ext>
            </a:extLst>
          </p:cNvPr>
          <p:cNvSpPr txBox="1"/>
          <p:nvPr/>
        </p:nvSpPr>
        <p:spPr>
          <a:xfrm>
            <a:off x="8315326" y="6448425"/>
            <a:ext cx="1704974" cy="9048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500" dirty="0" err="1"/>
              <a:t>menambah</a:t>
            </a:r>
            <a:r>
              <a:rPr lang="en-AU" sz="1500" dirty="0"/>
              <a:t> rasa </a:t>
            </a:r>
            <a:r>
              <a:rPr lang="en-AU" sz="1500" dirty="0" err="1"/>
              <a:t>harum</a:t>
            </a:r>
            <a:r>
              <a:rPr lang="en-AU" sz="1500" dirty="0"/>
              <a:t>, kaya, </a:t>
            </a:r>
            <a:r>
              <a:rPr lang="en-AU" sz="1500" dirty="0" err="1"/>
              <a:t>buah</a:t>
            </a:r>
            <a:r>
              <a:rPr lang="en-AU" sz="1500" dirty="0"/>
              <a:t> </a:t>
            </a:r>
            <a:r>
              <a:rPr lang="en-AU" sz="1500" dirty="0" err="1"/>
              <a:t>warna</a:t>
            </a:r>
            <a:r>
              <a:rPr lang="en-AU" sz="1500" dirty="0"/>
              <a:t> </a:t>
            </a:r>
            <a:r>
              <a:rPr lang="en-AU" sz="1500" dirty="0" err="1"/>
              <a:t>gelap</a:t>
            </a:r>
            <a:r>
              <a:rPr lang="en-AU" sz="1500" dirty="0"/>
              <a:t> dan </a:t>
            </a:r>
            <a:r>
              <a:rPr lang="en-AU" sz="1500" dirty="0" err="1"/>
              <a:t>warna</a:t>
            </a:r>
            <a:endParaRPr lang="en-AU" sz="1500" dirty="0"/>
          </a:p>
        </p:txBody>
      </p:sp>
    </p:spTree>
    <p:extLst>
      <p:ext uri="{BB962C8B-B14F-4D97-AF65-F5344CB8AC3E}">
        <p14:creationId xmlns:p14="http://schemas.microsoft.com/office/powerpoint/2010/main" val="424306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bject 4">
            <a:extLst>
              <a:ext uri="{FF2B5EF4-FFF2-40B4-BE49-F238E27FC236}">
                <a16:creationId xmlns:a16="http://schemas.microsoft.com/office/drawing/2014/main" id="{2E7DD36E-CEE4-4DE1-A0FB-60DA76B642E4}"/>
              </a:ext>
            </a:extLst>
          </p:cNvPr>
          <p:cNvSpPr txBox="1"/>
          <p:nvPr/>
        </p:nvSpPr>
        <p:spPr>
          <a:xfrm>
            <a:off x="-1" y="368292"/>
            <a:ext cx="10691813" cy="374657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3400" b="1" dirty="0">
                <a:solidFill>
                  <a:schemeClr val="bg1"/>
                </a:solidFill>
                <a:latin typeface="+mj-lt"/>
                <a:cs typeface="Hellix"/>
              </a:rPr>
              <a:t>AUSTRALIAN</a:t>
            </a:r>
            <a:endParaRPr sz="3400" dirty="0">
              <a:solidFill>
                <a:schemeClr val="bg1"/>
              </a:solidFill>
              <a:latin typeface="+mj-lt"/>
              <a:cs typeface="Hellix"/>
            </a:endParaRPr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3BBBB4C0-81C4-4BA6-B84A-FB265BE7639B}"/>
              </a:ext>
            </a:extLst>
          </p:cNvPr>
          <p:cNvSpPr txBox="1"/>
          <p:nvPr/>
        </p:nvSpPr>
        <p:spPr>
          <a:xfrm>
            <a:off x="-1" y="823087"/>
            <a:ext cx="10691813" cy="112001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70000"/>
              </a:lnSpc>
            </a:pPr>
            <a:r>
              <a:rPr lang="en-AU" sz="5500" b="1" dirty="0">
                <a:latin typeface="+mj-lt"/>
                <a:cs typeface="Hellix"/>
              </a:rPr>
              <a:t>WILAYAH CABERNET </a:t>
            </a:r>
          </a:p>
          <a:p>
            <a:pPr>
              <a:lnSpc>
                <a:spcPct val="70000"/>
              </a:lnSpc>
            </a:pPr>
            <a:r>
              <a:rPr lang="en-AU" sz="5500" b="1" dirty="0">
                <a:latin typeface="+mj-lt"/>
                <a:cs typeface="Hellix"/>
              </a:rPr>
              <a:t>SAUVIGNON </a:t>
            </a:r>
          </a:p>
        </p:txBody>
      </p:sp>
      <p:sp>
        <p:nvSpPr>
          <p:cNvPr id="54" name="object 11">
            <a:extLst>
              <a:ext uri="{FF2B5EF4-FFF2-40B4-BE49-F238E27FC236}">
                <a16:creationId xmlns:a16="http://schemas.microsoft.com/office/drawing/2014/main" id="{3A92B284-D0FE-4DE0-B349-A5C1F69A1D98}"/>
              </a:ext>
            </a:extLst>
          </p:cNvPr>
          <p:cNvSpPr txBox="1"/>
          <p:nvPr/>
        </p:nvSpPr>
        <p:spPr>
          <a:xfrm>
            <a:off x="2301304" y="3968952"/>
            <a:ext cx="1461072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sz="950" b="1" dirty="0">
                <a:solidFill>
                  <a:srgbClr val="FFFFFF"/>
                </a:solidFill>
                <a:cs typeface="Hellix"/>
              </a:rPr>
              <a:t>AUSTRALIA</a:t>
            </a:r>
            <a:r>
              <a:rPr lang="en-US" sz="950" b="1" dirty="0">
                <a:solidFill>
                  <a:srgbClr val="FFFFFF"/>
                </a:solidFill>
                <a:cs typeface="Hellix"/>
              </a:rPr>
              <a:t> BARAT</a:t>
            </a:r>
            <a:endParaRPr sz="950" dirty="0">
              <a:cs typeface="Hellix"/>
            </a:endParaRPr>
          </a:p>
        </p:txBody>
      </p:sp>
      <p:sp>
        <p:nvSpPr>
          <p:cNvPr id="55" name="object 12">
            <a:extLst>
              <a:ext uri="{FF2B5EF4-FFF2-40B4-BE49-F238E27FC236}">
                <a16:creationId xmlns:a16="http://schemas.microsoft.com/office/drawing/2014/main" id="{C7604E2E-DC48-4E39-A001-277D6F22CF1F}"/>
              </a:ext>
            </a:extLst>
          </p:cNvPr>
          <p:cNvSpPr txBox="1"/>
          <p:nvPr/>
        </p:nvSpPr>
        <p:spPr>
          <a:xfrm>
            <a:off x="1944839" y="7013848"/>
            <a:ext cx="573875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dirty="0">
                <a:solidFill>
                  <a:srgbClr val="231F20"/>
                </a:solidFill>
                <a:cs typeface="Hellix"/>
              </a:rPr>
              <a:t>Kilometres</a:t>
            </a:r>
            <a:endParaRPr lang="en-AU" sz="950" dirty="0">
              <a:cs typeface="Hellix"/>
            </a:endParaRPr>
          </a:p>
        </p:txBody>
      </p:sp>
      <p:sp>
        <p:nvSpPr>
          <p:cNvPr id="56" name="object 13">
            <a:extLst>
              <a:ext uri="{FF2B5EF4-FFF2-40B4-BE49-F238E27FC236}">
                <a16:creationId xmlns:a16="http://schemas.microsoft.com/office/drawing/2014/main" id="{4F9007B7-80A8-49C2-B289-7C41F7B8E25D}"/>
              </a:ext>
            </a:extLst>
          </p:cNvPr>
          <p:cNvSpPr txBox="1"/>
          <p:nvPr/>
        </p:nvSpPr>
        <p:spPr>
          <a:xfrm>
            <a:off x="1885953" y="6725604"/>
            <a:ext cx="67326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b="1">
                <a:solidFill>
                  <a:srgbClr val="231F20"/>
                </a:solidFill>
                <a:cs typeface="Hellix SemiBold"/>
              </a:rPr>
              <a:t>0</a:t>
            </a:r>
            <a:endParaRPr lang="en-AU" sz="950">
              <a:cs typeface="Hellix SemiBold"/>
            </a:endParaRPr>
          </a:p>
        </p:txBody>
      </p:sp>
      <p:sp>
        <p:nvSpPr>
          <p:cNvPr id="57" name="object 14">
            <a:extLst>
              <a:ext uri="{FF2B5EF4-FFF2-40B4-BE49-F238E27FC236}">
                <a16:creationId xmlns:a16="http://schemas.microsoft.com/office/drawing/2014/main" id="{6C17626D-617C-47D6-9104-43C981AC34A1}"/>
              </a:ext>
            </a:extLst>
          </p:cNvPr>
          <p:cNvSpPr txBox="1"/>
          <p:nvPr/>
        </p:nvSpPr>
        <p:spPr>
          <a:xfrm>
            <a:off x="2465502" y="6725604"/>
            <a:ext cx="201978" cy="157735"/>
          </a:xfrm>
          <a:prstGeom prst="rect">
            <a:avLst/>
          </a:prstGeom>
        </p:spPr>
        <p:txBody>
          <a:bodyPr vert="horz" wrap="none" lIns="0" tIns="11430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231F20"/>
                </a:solidFill>
                <a:cs typeface="Hellix SemiBold"/>
              </a:rPr>
              <a:t>500</a:t>
            </a:r>
            <a:endParaRPr lang="en-AU" sz="950" dirty="0">
              <a:cs typeface="Hellix SemiBold"/>
            </a:endParaRPr>
          </a:p>
        </p:txBody>
      </p:sp>
      <p:sp>
        <p:nvSpPr>
          <p:cNvPr id="58" name="object 15">
            <a:extLst>
              <a:ext uri="{FF2B5EF4-FFF2-40B4-BE49-F238E27FC236}">
                <a16:creationId xmlns:a16="http://schemas.microsoft.com/office/drawing/2014/main" id="{4301308A-78E2-46C7-9827-226CA5192B4A}"/>
              </a:ext>
            </a:extLst>
          </p:cNvPr>
          <p:cNvSpPr txBox="1"/>
          <p:nvPr/>
        </p:nvSpPr>
        <p:spPr>
          <a:xfrm>
            <a:off x="4582829" y="2866413"/>
            <a:ext cx="836896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FFFFFF"/>
                </a:solidFill>
                <a:cs typeface="Hellix"/>
              </a:rPr>
              <a:t>WILAYAH BAGIAN UTARA</a:t>
            </a:r>
            <a:endParaRPr lang="en-AU" sz="950" dirty="0">
              <a:cs typeface="Hellix"/>
            </a:endParaRPr>
          </a:p>
        </p:txBody>
      </p:sp>
      <p:sp>
        <p:nvSpPr>
          <p:cNvPr id="59" name="object 17">
            <a:extLst>
              <a:ext uri="{FF2B5EF4-FFF2-40B4-BE49-F238E27FC236}">
                <a16:creationId xmlns:a16="http://schemas.microsoft.com/office/drawing/2014/main" id="{F5BAF8AE-702B-48A2-A011-AB7A47857DE2}"/>
              </a:ext>
            </a:extLst>
          </p:cNvPr>
          <p:cNvSpPr txBox="1"/>
          <p:nvPr/>
        </p:nvSpPr>
        <p:spPr>
          <a:xfrm>
            <a:off x="4925663" y="4327102"/>
            <a:ext cx="798862" cy="309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en-US" sz="950" b="1" dirty="0">
                <a:solidFill>
                  <a:srgbClr val="FFFFFF"/>
                </a:solidFill>
                <a:cs typeface="Hellix"/>
              </a:rPr>
              <a:t>A</a:t>
            </a:r>
            <a:r>
              <a:rPr lang="en-AU" sz="950" b="1" dirty="0">
                <a:solidFill>
                  <a:srgbClr val="FFFFFF"/>
                </a:solidFill>
                <a:cs typeface="Hellix"/>
              </a:rPr>
              <a:t>USTRALIA SELATAN</a:t>
            </a:r>
            <a:endParaRPr sz="950" dirty="0">
              <a:cs typeface="Hellix"/>
            </a:endParaRPr>
          </a:p>
        </p:txBody>
      </p:sp>
      <p:sp>
        <p:nvSpPr>
          <p:cNvPr id="60" name="object 19">
            <a:extLst>
              <a:ext uri="{FF2B5EF4-FFF2-40B4-BE49-F238E27FC236}">
                <a16:creationId xmlns:a16="http://schemas.microsoft.com/office/drawing/2014/main" id="{F492E6EB-851C-4095-A6D9-BD55208B9583}"/>
              </a:ext>
            </a:extLst>
          </p:cNvPr>
          <p:cNvSpPr txBox="1"/>
          <p:nvPr/>
        </p:nvSpPr>
        <p:spPr>
          <a:xfrm>
            <a:off x="6163958" y="3396412"/>
            <a:ext cx="979792" cy="1635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/>
            <a:r>
              <a:rPr lang="en-AU" sz="950" b="1" dirty="0">
                <a:solidFill>
                  <a:srgbClr val="FFFFFF"/>
                </a:solidFill>
                <a:cs typeface="Hellix"/>
              </a:rPr>
              <a:t>QUEENSLAND</a:t>
            </a:r>
            <a:endParaRPr lang="en-AU" sz="950" dirty="0">
              <a:cs typeface="Hellix"/>
            </a:endParaRPr>
          </a:p>
        </p:txBody>
      </p:sp>
      <p:sp>
        <p:nvSpPr>
          <p:cNvPr id="61" name="object 20">
            <a:extLst>
              <a:ext uri="{FF2B5EF4-FFF2-40B4-BE49-F238E27FC236}">
                <a16:creationId xmlns:a16="http://schemas.microsoft.com/office/drawing/2014/main" id="{F39D3A49-2C3F-4444-86E8-AAEA900E1C2D}"/>
              </a:ext>
            </a:extLst>
          </p:cNvPr>
          <p:cNvSpPr txBox="1"/>
          <p:nvPr/>
        </p:nvSpPr>
        <p:spPr>
          <a:xfrm>
            <a:off x="7038016" y="6883916"/>
            <a:ext cx="699693" cy="16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en-AU" sz="950" b="1" dirty="0">
                <a:cs typeface="Hellix"/>
              </a:rPr>
              <a:t>TASMANIA</a:t>
            </a:r>
            <a:endParaRPr lang="en-AU" sz="950" dirty="0">
              <a:cs typeface="Hellix"/>
            </a:endParaRPr>
          </a:p>
        </p:txBody>
      </p:sp>
      <p:sp>
        <p:nvSpPr>
          <p:cNvPr id="62" name="object 93">
            <a:extLst>
              <a:ext uri="{FF2B5EF4-FFF2-40B4-BE49-F238E27FC236}">
                <a16:creationId xmlns:a16="http://schemas.microsoft.com/office/drawing/2014/main" id="{03CB1B40-78A7-4164-9720-F94989BE7AF9}"/>
              </a:ext>
            </a:extLst>
          </p:cNvPr>
          <p:cNvSpPr txBox="1"/>
          <p:nvPr/>
        </p:nvSpPr>
        <p:spPr>
          <a:xfrm>
            <a:off x="6340101" y="5100700"/>
            <a:ext cx="1219885" cy="159018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algn="ctr"/>
            <a:r>
              <a:rPr sz="950" b="1" dirty="0">
                <a:solidFill>
                  <a:srgbClr val="FFFFFF"/>
                </a:solidFill>
                <a:cs typeface="Hellix"/>
              </a:rPr>
              <a:t>NEW SOUTH WALE</a:t>
            </a:r>
            <a:r>
              <a:rPr lang="en-AU" sz="950" b="1" dirty="0">
                <a:solidFill>
                  <a:srgbClr val="FFFFFF"/>
                </a:solidFill>
                <a:cs typeface="Hellix"/>
              </a:rPr>
              <a:t>S</a:t>
            </a:r>
            <a:endParaRPr sz="1100" dirty="0">
              <a:cs typeface="Hellix"/>
            </a:endParaRPr>
          </a:p>
        </p:txBody>
      </p:sp>
      <p:sp>
        <p:nvSpPr>
          <p:cNvPr id="63" name="object 20">
            <a:extLst>
              <a:ext uri="{FF2B5EF4-FFF2-40B4-BE49-F238E27FC236}">
                <a16:creationId xmlns:a16="http://schemas.microsoft.com/office/drawing/2014/main" id="{9E9B5744-BEA0-4BFB-9354-58B4D69D6959}"/>
              </a:ext>
            </a:extLst>
          </p:cNvPr>
          <p:cNvSpPr txBox="1"/>
          <p:nvPr/>
        </p:nvSpPr>
        <p:spPr>
          <a:xfrm>
            <a:off x="6152191" y="5864741"/>
            <a:ext cx="699693" cy="169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r>
              <a:rPr lang="en-AU" sz="950" b="1" dirty="0">
                <a:solidFill>
                  <a:schemeClr val="bg1"/>
                </a:solidFill>
                <a:cs typeface="Hellix"/>
              </a:rPr>
              <a:t>VICTORIA</a:t>
            </a:r>
            <a:endParaRPr lang="en-AU" sz="950" dirty="0">
              <a:solidFill>
                <a:schemeClr val="bg1"/>
              </a:solidFill>
              <a:cs typeface="Hellix"/>
            </a:endParaRPr>
          </a:p>
        </p:txBody>
      </p:sp>
      <p:sp>
        <p:nvSpPr>
          <p:cNvPr id="66" name="object 58">
            <a:extLst>
              <a:ext uri="{FF2B5EF4-FFF2-40B4-BE49-F238E27FC236}">
                <a16:creationId xmlns:a16="http://schemas.microsoft.com/office/drawing/2014/main" id="{D64439CA-D3A8-4AF4-83A9-808F740AE352}"/>
              </a:ext>
            </a:extLst>
          </p:cNvPr>
          <p:cNvSpPr txBox="1"/>
          <p:nvPr/>
        </p:nvSpPr>
        <p:spPr>
          <a:xfrm>
            <a:off x="831779" y="5091263"/>
            <a:ext cx="1139896" cy="44820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MARGARET RIVER</a:t>
            </a:r>
            <a:endParaRPr lang="en-US" sz="1400" dirty="0">
              <a:cs typeface="Hellix SemiBold"/>
            </a:endParaRPr>
          </a:p>
        </p:txBody>
      </p:sp>
      <p:sp>
        <p:nvSpPr>
          <p:cNvPr id="68" name="object 58">
            <a:extLst>
              <a:ext uri="{FF2B5EF4-FFF2-40B4-BE49-F238E27FC236}">
                <a16:creationId xmlns:a16="http://schemas.microsoft.com/office/drawing/2014/main" id="{24E6E22B-F3C4-4A58-993B-0FDE358A7240}"/>
              </a:ext>
            </a:extLst>
          </p:cNvPr>
          <p:cNvSpPr txBox="1"/>
          <p:nvPr/>
        </p:nvSpPr>
        <p:spPr>
          <a:xfrm>
            <a:off x="3733801" y="5415113"/>
            <a:ext cx="140970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CLARE VALLEY</a:t>
            </a:r>
            <a:endParaRPr lang="en-US" sz="1400" dirty="0">
              <a:cs typeface="Hellix SemiBold"/>
            </a:endParaRPr>
          </a:p>
        </p:txBody>
      </p:sp>
      <p:sp>
        <p:nvSpPr>
          <p:cNvPr id="69" name="object 58">
            <a:extLst>
              <a:ext uri="{FF2B5EF4-FFF2-40B4-BE49-F238E27FC236}">
                <a16:creationId xmlns:a16="http://schemas.microsoft.com/office/drawing/2014/main" id="{4C5034E1-3C7A-4D8B-83EE-2A7DC781B4C4}"/>
              </a:ext>
            </a:extLst>
          </p:cNvPr>
          <p:cNvSpPr txBox="1"/>
          <p:nvPr/>
        </p:nvSpPr>
        <p:spPr>
          <a:xfrm>
            <a:off x="3085450" y="5834213"/>
            <a:ext cx="1267476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BAROSSA</a:t>
            </a:r>
            <a:endParaRPr lang="en-US" sz="1400" dirty="0">
              <a:cs typeface="Hellix SemiBold"/>
            </a:endParaRPr>
          </a:p>
        </p:txBody>
      </p:sp>
      <p:sp>
        <p:nvSpPr>
          <p:cNvPr id="70" name="object 58">
            <a:extLst>
              <a:ext uri="{FF2B5EF4-FFF2-40B4-BE49-F238E27FC236}">
                <a16:creationId xmlns:a16="http://schemas.microsoft.com/office/drawing/2014/main" id="{A57DE90E-0864-4669-9015-142C9956BEB2}"/>
              </a:ext>
            </a:extLst>
          </p:cNvPr>
          <p:cNvSpPr txBox="1"/>
          <p:nvPr/>
        </p:nvSpPr>
        <p:spPr>
          <a:xfrm>
            <a:off x="3181350" y="6167588"/>
            <a:ext cx="150495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McLAREN VALE</a:t>
            </a:r>
            <a:endParaRPr lang="en-US" sz="1400" dirty="0">
              <a:cs typeface="Hellix SemiBold"/>
            </a:endParaRPr>
          </a:p>
        </p:txBody>
      </p:sp>
      <p:sp>
        <p:nvSpPr>
          <p:cNvPr id="71" name="object 58">
            <a:extLst>
              <a:ext uri="{FF2B5EF4-FFF2-40B4-BE49-F238E27FC236}">
                <a16:creationId xmlns:a16="http://schemas.microsoft.com/office/drawing/2014/main" id="{C4CCA2E5-CE82-42CE-B043-06F2E188604E}"/>
              </a:ext>
            </a:extLst>
          </p:cNvPr>
          <p:cNvSpPr txBox="1"/>
          <p:nvPr/>
        </p:nvSpPr>
        <p:spPr>
          <a:xfrm>
            <a:off x="3362325" y="6510488"/>
            <a:ext cx="1828800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LANGHORNE CREEK</a:t>
            </a:r>
            <a:endParaRPr lang="en-US" sz="1400" dirty="0">
              <a:cs typeface="Hellix SemiBold"/>
            </a:endParaRPr>
          </a:p>
        </p:txBody>
      </p:sp>
      <p:sp>
        <p:nvSpPr>
          <p:cNvPr id="72" name="object 58">
            <a:extLst>
              <a:ext uri="{FF2B5EF4-FFF2-40B4-BE49-F238E27FC236}">
                <a16:creationId xmlns:a16="http://schemas.microsoft.com/office/drawing/2014/main" id="{33B56845-6269-427F-B41D-6DC9C2D776DA}"/>
              </a:ext>
            </a:extLst>
          </p:cNvPr>
          <p:cNvSpPr txBox="1"/>
          <p:nvPr/>
        </p:nvSpPr>
        <p:spPr>
          <a:xfrm>
            <a:off x="4048125" y="6853388"/>
            <a:ext cx="1438275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COONAWARRA</a:t>
            </a:r>
            <a:endParaRPr lang="en-US" sz="1400" dirty="0">
              <a:cs typeface="Hellix SemiBold"/>
            </a:endParaRPr>
          </a:p>
        </p:txBody>
      </p:sp>
      <p:sp>
        <p:nvSpPr>
          <p:cNvPr id="77" name="object 58">
            <a:extLst>
              <a:ext uri="{FF2B5EF4-FFF2-40B4-BE49-F238E27FC236}">
                <a16:creationId xmlns:a16="http://schemas.microsoft.com/office/drawing/2014/main" id="{C2D782E4-4F48-474B-8573-1E008C8288C9}"/>
              </a:ext>
            </a:extLst>
          </p:cNvPr>
          <p:cNvSpPr txBox="1"/>
          <p:nvPr/>
        </p:nvSpPr>
        <p:spPr>
          <a:xfrm>
            <a:off x="8201676" y="5815163"/>
            <a:ext cx="989949" cy="44820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YARRA VALLEY</a:t>
            </a:r>
            <a:endParaRPr lang="en-US" sz="14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98991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8F04677-9479-4101-9BCA-59779C895995}"/>
              </a:ext>
            </a:extLst>
          </p:cNvPr>
          <p:cNvSpPr txBox="1"/>
          <p:nvPr/>
        </p:nvSpPr>
        <p:spPr>
          <a:xfrm>
            <a:off x="-1" y="3537712"/>
            <a:ext cx="6696075" cy="1786763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en-AU" sz="7500" b="1" spc="1000" dirty="0">
                <a:latin typeface="+mj-lt"/>
                <a:cs typeface="Hellix"/>
              </a:rPr>
              <a:t>AUSTRALIA</a:t>
            </a:r>
          </a:p>
          <a:p>
            <a:pPr>
              <a:lnSpc>
                <a:spcPct val="85000"/>
              </a:lnSpc>
            </a:pPr>
            <a:r>
              <a:rPr lang="en-AU" sz="7500" b="1" spc="1000" dirty="0">
                <a:solidFill>
                  <a:schemeClr val="accent1"/>
                </a:solidFill>
                <a:latin typeface="+mj-lt"/>
                <a:cs typeface="Hellix"/>
              </a:rPr>
              <a:t>SELATAN</a:t>
            </a:r>
          </a:p>
          <a:p>
            <a:pPr>
              <a:lnSpc>
                <a:spcPct val="85000"/>
              </a:lnSpc>
            </a:pPr>
            <a:endParaRPr lang="en-AU" sz="7500" spc="1000" dirty="0"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FE167B21-DC2E-4BC4-8D55-452405AD7FCD}"/>
              </a:ext>
            </a:extLst>
          </p:cNvPr>
          <p:cNvSpPr txBox="1"/>
          <p:nvPr/>
        </p:nvSpPr>
        <p:spPr>
          <a:xfrm>
            <a:off x="3462336" y="833588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ADELAIDE</a:t>
            </a:r>
            <a:endParaRPr lang="en-US" sz="1000" dirty="0"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FE0C06C8-500E-4474-AAAC-FA1CC53B7102}"/>
              </a:ext>
            </a:extLst>
          </p:cNvPr>
          <p:cNvSpPr txBox="1"/>
          <p:nvPr/>
        </p:nvSpPr>
        <p:spPr>
          <a:xfrm>
            <a:off x="6962774" y="5324475"/>
            <a:ext cx="2743200" cy="4051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800" b="1" dirty="0">
                <a:solidFill>
                  <a:srgbClr val="FF0000"/>
                </a:solidFill>
                <a:cs typeface="Hellix SemiBold"/>
              </a:rPr>
              <a:t>COONAWARRA</a:t>
            </a:r>
            <a:endParaRPr lang="en-US" sz="2800" dirty="0">
              <a:solidFill>
                <a:srgbClr val="FF0000"/>
              </a:solidFill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65486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F07BA2-78C8-4CAB-91FE-47A9549D72AF}"/>
              </a:ext>
            </a:extLst>
          </p:cNvPr>
          <p:cNvSpPr txBox="1">
            <a:spLocks/>
          </p:cNvSpPr>
          <p:nvPr/>
        </p:nvSpPr>
        <p:spPr>
          <a:xfrm>
            <a:off x="6060439" y="2505072"/>
            <a:ext cx="3933826" cy="156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AU" dirty="0" err="1"/>
              <a:t>Pengaruh</a:t>
            </a:r>
            <a:r>
              <a:rPr lang="en-AU" dirty="0"/>
              <a:t> </a:t>
            </a:r>
            <a:r>
              <a:rPr lang="en-AU" dirty="0" err="1"/>
              <a:t>maritim</a:t>
            </a:r>
            <a:endParaRPr lang="en-AU" dirty="0"/>
          </a:p>
          <a:p>
            <a:pPr>
              <a:spcBef>
                <a:spcPts val="300"/>
              </a:spcBef>
            </a:pPr>
            <a:r>
              <a:rPr lang="en-AU" dirty="0"/>
              <a:t>Tanah terra </a:t>
            </a:r>
            <a:r>
              <a:rPr lang="en-AU" dirty="0" err="1"/>
              <a:t>rossa</a:t>
            </a:r>
            <a:r>
              <a:rPr lang="en-AU" dirty="0"/>
              <a:t> Australia yang </a:t>
            </a:r>
            <a:r>
              <a:rPr lang="en-AU" dirty="0" err="1"/>
              <a:t>terkenal</a:t>
            </a:r>
            <a:endParaRPr lang="en-AU" dirty="0"/>
          </a:p>
          <a:p>
            <a:pPr>
              <a:spcBef>
                <a:spcPts val="300"/>
              </a:spcBef>
            </a:pPr>
            <a:r>
              <a:rPr lang="en-AU" dirty="0" err="1"/>
              <a:t>Warisan</a:t>
            </a:r>
            <a:r>
              <a:rPr lang="en-AU" dirty="0"/>
              <a:t> </a:t>
            </a:r>
            <a:r>
              <a:rPr lang="en-AU" dirty="0" err="1"/>
              <a:t>pembuatan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yang </a:t>
            </a:r>
            <a:r>
              <a:rPr lang="en-AU" dirty="0" err="1"/>
              <a:t>kuat</a:t>
            </a:r>
            <a:r>
              <a:rPr lang="en-AU" dirty="0"/>
              <a:t> </a:t>
            </a:r>
          </a:p>
          <a:p>
            <a:pPr>
              <a:spcBef>
                <a:spcPts val="300"/>
              </a:spcBef>
            </a:pPr>
            <a:r>
              <a:rPr lang="en-AU" dirty="0"/>
              <a:t>Cabernet Sauvignon </a:t>
            </a:r>
            <a:r>
              <a:rPr lang="en-AU" dirty="0" err="1"/>
              <a:t>adalah</a:t>
            </a:r>
            <a:r>
              <a:rPr lang="en-AU" dirty="0"/>
              <a:t> raja</a:t>
            </a:r>
          </a:p>
          <a:p>
            <a:pPr>
              <a:spcBef>
                <a:spcPts val="300"/>
              </a:spcBef>
            </a:pPr>
            <a:r>
              <a:rPr lang="en-AU" dirty="0" err="1"/>
              <a:t>Suatu</a:t>
            </a:r>
            <a:r>
              <a:rPr lang="en-AU" dirty="0"/>
              <a:t> </a:t>
            </a:r>
            <a:r>
              <a:rPr lang="en-AU" dirty="0" err="1"/>
              <a:t>tradisi</a:t>
            </a:r>
            <a:r>
              <a:rPr lang="en-AU" dirty="0"/>
              <a:t> </a:t>
            </a:r>
            <a:r>
              <a:rPr lang="en-AU" dirty="0" err="1"/>
              <a:t>pencampuran</a:t>
            </a:r>
            <a:endParaRPr lang="en-AU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7D24B437-2052-462D-B7DA-BD4C73B92264}"/>
              </a:ext>
            </a:extLst>
          </p:cNvPr>
          <p:cNvSpPr txBox="1"/>
          <p:nvPr/>
        </p:nvSpPr>
        <p:spPr>
          <a:xfrm>
            <a:off x="1152525" y="1615824"/>
            <a:ext cx="9580646" cy="133692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7500" b="1" spc="1200" dirty="0">
                <a:latin typeface="+mj-lt"/>
                <a:cs typeface="Hellix"/>
              </a:rPr>
              <a:t>COONAWARRA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886DA6F6-D48C-4AE9-A33D-4CCD9D2F4695}"/>
              </a:ext>
            </a:extLst>
          </p:cNvPr>
          <p:cNvSpPr txBox="1"/>
          <p:nvPr/>
        </p:nvSpPr>
        <p:spPr>
          <a:xfrm>
            <a:off x="5191125" y="6743695"/>
            <a:ext cx="2038350" cy="326115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algn="r"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COONAWARRA</a:t>
            </a:r>
          </a:p>
        </p:txBody>
      </p:sp>
    </p:spTree>
    <p:extLst>
      <p:ext uri="{BB962C8B-B14F-4D97-AF65-F5344CB8AC3E}">
        <p14:creationId xmlns:p14="http://schemas.microsoft.com/office/powerpoint/2010/main" val="158252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7F9503-6E30-42EB-8AD4-43C11D93EA3D}"/>
              </a:ext>
            </a:extLst>
          </p:cNvPr>
          <p:cNvSpPr txBox="1"/>
          <p:nvPr/>
        </p:nvSpPr>
        <p:spPr>
          <a:xfrm>
            <a:off x="1656327" y="6003633"/>
            <a:ext cx="3253834" cy="329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2700" b="1" spc="550" dirty="0">
                <a:solidFill>
                  <a:schemeClr val="bg1"/>
                </a:solidFill>
              </a:rPr>
              <a:t>COONAWARRA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1454F-D67A-4EEE-BF50-BC43D51E341D}"/>
              </a:ext>
            </a:extLst>
          </p:cNvPr>
          <p:cNvSpPr txBox="1"/>
          <p:nvPr/>
        </p:nvSpPr>
        <p:spPr>
          <a:xfrm>
            <a:off x="769833" y="6467835"/>
            <a:ext cx="4067176" cy="329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50–110M (164–361 KAKI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797BAC1-6AFB-4774-B0A0-8F46F9F8FD7D}"/>
              </a:ext>
            </a:extLst>
          </p:cNvPr>
          <p:cNvSpPr txBox="1"/>
          <p:nvPr/>
        </p:nvSpPr>
        <p:spPr>
          <a:xfrm>
            <a:off x="198535" y="334553"/>
            <a:ext cx="3626134" cy="1474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217"/>
            <a:r>
              <a:rPr lang="en-AU" sz="95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CLIMATE</a:t>
            </a:r>
            <a:endParaRPr sz="9500" dirty="0">
              <a:solidFill>
                <a:schemeClr val="accent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09DD33B-42EB-4DCF-812E-D5FEBE1F92F2}"/>
              </a:ext>
            </a:extLst>
          </p:cNvPr>
          <p:cNvSpPr txBox="1"/>
          <p:nvPr/>
        </p:nvSpPr>
        <p:spPr>
          <a:xfrm>
            <a:off x="287282" y="4741946"/>
            <a:ext cx="4549727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defTabSz="914217"/>
            <a:r>
              <a:rPr lang="en-AU" sz="85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KETINGGIAN</a:t>
            </a:r>
            <a:endParaRPr sz="8500" dirty="0">
              <a:solidFill>
                <a:schemeClr val="accent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CCC595-6775-40DB-9055-4F2DA11E5821}"/>
              </a:ext>
            </a:extLst>
          </p:cNvPr>
          <p:cNvSpPr txBox="1"/>
          <p:nvPr/>
        </p:nvSpPr>
        <p:spPr>
          <a:xfrm>
            <a:off x="555953" y="2738746"/>
            <a:ext cx="3516242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spc="300" dirty="0">
                <a:solidFill>
                  <a:schemeClr val="bg1"/>
                </a:solidFill>
              </a:rPr>
              <a:t>MARITIM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239115-90EA-4EA8-A681-54A132940E03}"/>
              </a:ext>
            </a:extLst>
          </p:cNvPr>
          <p:cNvSpPr txBox="1"/>
          <p:nvPr/>
        </p:nvSpPr>
        <p:spPr>
          <a:xfrm>
            <a:off x="935680" y="3776970"/>
            <a:ext cx="4498848" cy="6851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DIPENGARUHI OLEH EFEK MENYEJUKKAN </a:t>
            </a:r>
          </a:p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DARI SAMUDRA SELATAN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79E97E-F2F8-405F-A8E1-44CFC55DFBDB}"/>
              </a:ext>
            </a:extLst>
          </p:cNvPr>
          <p:cNvSpPr txBox="1"/>
          <p:nvPr/>
        </p:nvSpPr>
        <p:spPr>
          <a:xfrm>
            <a:off x="6867144" y="648314"/>
            <a:ext cx="3399271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VERY HIGH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CB281-DAA7-488A-A452-8EEDCAE36769}"/>
              </a:ext>
            </a:extLst>
          </p:cNvPr>
          <p:cNvSpPr txBox="1"/>
          <p:nvPr/>
        </p:nvSpPr>
        <p:spPr>
          <a:xfrm>
            <a:off x="9131538" y="1115993"/>
            <a:ext cx="1134877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&gt;1000M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&gt;3280FT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F4A4AC-18D0-47D1-BDAC-CD4073C0794E}"/>
              </a:ext>
            </a:extLst>
          </p:cNvPr>
          <p:cNvSpPr txBox="1"/>
          <p:nvPr/>
        </p:nvSpPr>
        <p:spPr>
          <a:xfrm>
            <a:off x="7242089" y="2011729"/>
            <a:ext cx="2457450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TINGGI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2BD51-B0A7-4EB0-A3AE-EFA170B4C5F3}"/>
              </a:ext>
            </a:extLst>
          </p:cNvPr>
          <p:cNvSpPr txBox="1"/>
          <p:nvPr/>
        </p:nvSpPr>
        <p:spPr>
          <a:xfrm>
            <a:off x="7242089" y="2991935"/>
            <a:ext cx="245745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750 – 999M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2460 – 3279 KAKI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908C8-DA1E-4A36-8ED4-663D650213AE}"/>
              </a:ext>
            </a:extLst>
          </p:cNvPr>
          <p:cNvSpPr txBox="1"/>
          <p:nvPr/>
        </p:nvSpPr>
        <p:spPr>
          <a:xfrm>
            <a:off x="6143104" y="3929274"/>
            <a:ext cx="2457450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SEDANG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D6730-76DB-41F5-8230-CF26470FF51F}"/>
              </a:ext>
            </a:extLst>
          </p:cNvPr>
          <p:cNvSpPr txBox="1"/>
          <p:nvPr/>
        </p:nvSpPr>
        <p:spPr>
          <a:xfrm>
            <a:off x="6143104" y="4938771"/>
            <a:ext cx="245745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500 – 749M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1640 – 2459 KAKI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8E0F8F-341D-4DDA-8AFB-3ED1A2BADFDA}"/>
              </a:ext>
            </a:extLst>
          </p:cNvPr>
          <p:cNvSpPr txBox="1"/>
          <p:nvPr/>
        </p:nvSpPr>
        <p:spPr>
          <a:xfrm>
            <a:off x="5745128" y="6239235"/>
            <a:ext cx="1600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RENDAH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B925EF-0356-48F9-B820-F6D93B7DA2E5}"/>
              </a:ext>
            </a:extLst>
          </p:cNvPr>
          <p:cNvSpPr txBox="1"/>
          <p:nvPr/>
        </p:nvSpPr>
        <p:spPr>
          <a:xfrm>
            <a:off x="5745128" y="6708852"/>
            <a:ext cx="1600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0 – 499M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0 – 1639 KAKI</a:t>
            </a:r>
          </a:p>
        </p:txBody>
      </p:sp>
    </p:spTree>
    <p:extLst>
      <p:ext uri="{BB962C8B-B14F-4D97-AF65-F5344CB8AC3E}">
        <p14:creationId xmlns:p14="http://schemas.microsoft.com/office/powerpoint/2010/main" val="303992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48C9819-CB1C-401A-A9D0-C6A0766C4ECE}"/>
              </a:ext>
            </a:extLst>
          </p:cNvPr>
          <p:cNvSpPr txBox="1"/>
          <p:nvPr/>
        </p:nvSpPr>
        <p:spPr>
          <a:xfrm>
            <a:off x="-198421" y="1505435"/>
            <a:ext cx="5501941" cy="2556426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5000" b="1" spc="-1500" dirty="0">
                <a:solidFill>
                  <a:schemeClr val="bg1"/>
                </a:solidFill>
                <a:latin typeface="+mj-lt"/>
                <a:cs typeface="Hellix"/>
              </a:rPr>
              <a:t>TANAH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AF2C3-080C-47FC-90BE-6300453EDB5F}"/>
              </a:ext>
            </a:extLst>
          </p:cNvPr>
          <p:cNvSpPr txBox="1"/>
          <p:nvPr/>
        </p:nvSpPr>
        <p:spPr>
          <a:xfrm>
            <a:off x="6111743" y="1901090"/>
            <a:ext cx="340764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/>
              <a:t>Cabernet Sauvignon </a:t>
            </a:r>
            <a:r>
              <a:rPr lang="en-AU" dirty="0" err="1"/>
              <a:t>telah</a:t>
            </a:r>
            <a:r>
              <a:rPr lang="en-AU" dirty="0"/>
              <a:t> </a:t>
            </a:r>
            <a:r>
              <a:rPr lang="en-AU" dirty="0" err="1"/>
              <a:t>melihat</a:t>
            </a:r>
            <a:r>
              <a:rPr lang="en-AU" dirty="0"/>
              <a:t> </a:t>
            </a:r>
            <a:r>
              <a:rPr lang="en-AU" dirty="0" err="1"/>
              <a:t>sukses</a:t>
            </a:r>
            <a:r>
              <a:rPr lang="en-AU" dirty="0"/>
              <a:t> </a:t>
            </a:r>
            <a:r>
              <a:rPr lang="en-AU" dirty="0" err="1"/>
              <a:t>besar</a:t>
            </a:r>
            <a:r>
              <a:rPr lang="en-AU" dirty="0"/>
              <a:t> </a:t>
            </a:r>
            <a:r>
              <a:rPr lang="en-AU" dirty="0" err="1"/>
              <a:t>dari</a:t>
            </a:r>
            <a:r>
              <a:rPr lang="en-AU" dirty="0"/>
              <a:t> </a:t>
            </a:r>
            <a:r>
              <a:rPr lang="en-AU" dirty="0" err="1"/>
              <a:t>pohon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yang </a:t>
            </a:r>
            <a:r>
              <a:rPr lang="en-AU" dirty="0" err="1"/>
              <a:t>ditanam</a:t>
            </a:r>
            <a:r>
              <a:rPr lang="en-AU" dirty="0"/>
              <a:t> di </a:t>
            </a:r>
            <a:r>
              <a:rPr lang="en-AU" dirty="0" err="1"/>
              <a:t>tanah</a:t>
            </a:r>
            <a:r>
              <a:rPr lang="en-AU" dirty="0"/>
              <a:t> terra </a:t>
            </a:r>
            <a:r>
              <a:rPr lang="en-AU" dirty="0" err="1"/>
              <a:t>rossa</a:t>
            </a:r>
            <a:r>
              <a:rPr lang="en-AU" dirty="0"/>
              <a:t> Coonawarra’ yang </a:t>
            </a:r>
            <a:r>
              <a:rPr lang="en-AU" dirty="0" err="1"/>
              <a:t>terkenal</a:t>
            </a:r>
            <a:r>
              <a:rPr lang="en-AU" dirty="0"/>
              <a:t> –  </a:t>
            </a:r>
            <a:r>
              <a:rPr lang="en-AU" dirty="0" err="1"/>
              <a:t>lapisan</a:t>
            </a:r>
            <a:r>
              <a:rPr lang="en-AU" dirty="0"/>
              <a:t> </a:t>
            </a:r>
            <a:r>
              <a:rPr lang="en-AU" dirty="0" err="1"/>
              <a:t>tanah</a:t>
            </a:r>
            <a:r>
              <a:rPr lang="en-AU" dirty="0"/>
              <a:t> </a:t>
            </a:r>
            <a:r>
              <a:rPr lang="en-AU" dirty="0" err="1"/>
              <a:t>atas</a:t>
            </a:r>
            <a:r>
              <a:rPr lang="en-AU" dirty="0"/>
              <a:t> yang tipis, </a:t>
            </a:r>
            <a:r>
              <a:rPr lang="en-AU" dirty="0" err="1"/>
              <a:t>dengan</a:t>
            </a:r>
            <a:r>
              <a:rPr lang="en-AU" dirty="0"/>
              <a:t> </a:t>
            </a:r>
            <a:r>
              <a:rPr lang="en-AU" dirty="0" err="1"/>
              <a:t>komponen</a:t>
            </a:r>
            <a:r>
              <a:rPr lang="en-AU" dirty="0"/>
              <a:t> </a:t>
            </a:r>
            <a:r>
              <a:rPr lang="en-AU" dirty="0" err="1"/>
              <a:t>dasar</a:t>
            </a:r>
            <a:r>
              <a:rPr lang="en-AU" dirty="0"/>
              <a:t> </a:t>
            </a:r>
            <a:r>
              <a:rPr lang="en-AU" dirty="0" err="1"/>
              <a:t>besi</a:t>
            </a:r>
            <a:r>
              <a:rPr lang="en-AU" dirty="0"/>
              <a:t> </a:t>
            </a:r>
            <a:r>
              <a:rPr lang="en-AU" dirty="0" err="1"/>
              <a:t>oksida</a:t>
            </a:r>
            <a:r>
              <a:rPr lang="en-AU" dirty="0"/>
              <a:t> di </a:t>
            </a:r>
            <a:r>
              <a:rPr lang="en-AU" dirty="0" err="1"/>
              <a:t>atas</a:t>
            </a:r>
            <a:r>
              <a:rPr lang="en-AU" dirty="0"/>
              <a:t> </a:t>
            </a:r>
            <a:r>
              <a:rPr lang="en-AU" dirty="0" err="1"/>
              <a:t>tanah</a:t>
            </a:r>
            <a:r>
              <a:rPr lang="en-AU" dirty="0"/>
              <a:t> </a:t>
            </a:r>
            <a:r>
              <a:rPr lang="en-AU" dirty="0" err="1"/>
              <a:t>kapur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7902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B149E1DA-E468-412B-AB92-91B54038AEC5}"/>
              </a:ext>
            </a:extLst>
          </p:cNvPr>
          <p:cNvSpPr txBox="1"/>
          <p:nvPr/>
        </p:nvSpPr>
        <p:spPr>
          <a:xfrm>
            <a:off x="0" y="3396043"/>
            <a:ext cx="7105650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solidFill>
                  <a:schemeClr val="accent1"/>
                </a:solidFill>
                <a:latin typeface="+mj-lt"/>
                <a:cs typeface="Hellix"/>
              </a:rPr>
              <a:t>BARAT</a:t>
            </a:r>
            <a:endParaRPr lang="en-AU" sz="74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B9244F9A-3484-4B3C-A6FD-E7FB11F10AC2}"/>
              </a:ext>
            </a:extLst>
          </p:cNvPr>
          <p:cNvSpPr txBox="1"/>
          <p:nvPr/>
        </p:nvSpPr>
        <p:spPr>
          <a:xfrm>
            <a:off x="3552825" y="1862288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PERTH</a:t>
            </a:r>
            <a:endParaRPr lang="en-US" sz="1000" dirty="0">
              <a:cs typeface="Hellix SemiBold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AB3667F7-AD56-4C90-9183-9A576422CD77}"/>
              </a:ext>
            </a:extLst>
          </p:cNvPr>
          <p:cNvSpPr txBox="1"/>
          <p:nvPr/>
        </p:nvSpPr>
        <p:spPr>
          <a:xfrm>
            <a:off x="0" y="2397523"/>
            <a:ext cx="6238875" cy="8056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dirty="0">
                <a:latin typeface="+mj-lt"/>
                <a:cs typeface="Hellix"/>
              </a:rPr>
              <a:t>AUSTRALIA</a:t>
            </a:r>
            <a:endParaRPr lang="en-AU" sz="7400" dirty="0">
              <a:latin typeface="+mj-lt"/>
              <a:cs typeface="Hellix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53DCDEF6-966E-4752-AB70-E518222A9B9E}"/>
              </a:ext>
            </a:extLst>
          </p:cNvPr>
          <p:cNvSpPr txBox="1"/>
          <p:nvPr/>
        </p:nvSpPr>
        <p:spPr>
          <a:xfrm>
            <a:off x="2285998" y="5697387"/>
            <a:ext cx="2009778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schemeClr val="accent1"/>
                </a:solidFill>
                <a:cs typeface="Hellix SemiBold"/>
              </a:rPr>
              <a:t>MARGARET RIVER</a:t>
            </a:r>
            <a:endParaRPr lang="en-US" sz="2400" dirty="0">
              <a:solidFill>
                <a:schemeClr val="accent1"/>
              </a:solidFill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9832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F3433F-26C1-491A-846C-4B597E3FE00E}"/>
              </a:ext>
            </a:extLst>
          </p:cNvPr>
          <p:cNvSpPr txBox="1">
            <a:spLocks/>
          </p:cNvSpPr>
          <p:nvPr/>
        </p:nvSpPr>
        <p:spPr>
          <a:xfrm>
            <a:off x="6019799" y="2962275"/>
            <a:ext cx="3933826" cy="1730376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en-AU" dirty="0" err="1"/>
              <a:t>Surga</a:t>
            </a:r>
            <a:r>
              <a:rPr lang="en-AU" dirty="0"/>
              <a:t> </a:t>
            </a:r>
            <a:r>
              <a:rPr lang="en-AU" i="1" dirty="0"/>
              <a:t>Gourmet</a:t>
            </a:r>
            <a:endParaRPr lang="en-AU" dirty="0"/>
          </a:p>
          <a:p>
            <a:pPr>
              <a:spcBef>
                <a:spcPts val="100"/>
              </a:spcBef>
            </a:pPr>
            <a:r>
              <a:rPr lang="en-AU" dirty="0"/>
              <a:t>Cabernet Sauvignon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dirty="0" err="1"/>
              <a:t>jagoan</a:t>
            </a:r>
            <a:r>
              <a:rPr lang="en-AU" dirty="0"/>
              <a:t> di wilayah </a:t>
            </a:r>
            <a:r>
              <a:rPr lang="en-AU" dirty="0" err="1"/>
              <a:t>ini</a:t>
            </a:r>
            <a:endParaRPr lang="en-AU" dirty="0"/>
          </a:p>
          <a:p>
            <a:pPr>
              <a:spcBef>
                <a:spcPts val="100"/>
              </a:spcBef>
            </a:pPr>
            <a:r>
              <a:rPr lang="en-AU" dirty="0" err="1"/>
              <a:t>Campuran</a:t>
            </a:r>
            <a:r>
              <a:rPr lang="en-AU" dirty="0"/>
              <a:t> yang </a:t>
            </a:r>
            <a:r>
              <a:rPr lang="en-AU" dirty="0" err="1"/>
              <a:t>menonjol</a:t>
            </a:r>
            <a:endParaRPr lang="en-AU" dirty="0"/>
          </a:p>
          <a:p>
            <a:pPr>
              <a:spcBef>
                <a:spcPts val="100"/>
              </a:spcBef>
            </a:pPr>
            <a:r>
              <a:rPr lang="en-AU" dirty="0" err="1"/>
              <a:t>Pandangan</a:t>
            </a:r>
            <a:r>
              <a:rPr lang="en-AU" dirty="0"/>
              <a:t> yang </a:t>
            </a:r>
            <a:r>
              <a:rPr lang="en-AU" dirty="0" err="1"/>
              <a:t>inovatif</a:t>
            </a:r>
            <a:r>
              <a:rPr lang="en-AU" dirty="0"/>
              <a:t>, </a:t>
            </a:r>
            <a:r>
              <a:rPr lang="en-AU" dirty="0" err="1"/>
              <a:t>eksperimental</a:t>
            </a:r>
            <a:r>
              <a:rPr lang="en-AU" dirty="0"/>
              <a:t>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D9AAA62-43C3-4F4F-9B3A-64E43F7AFE63}"/>
              </a:ext>
            </a:extLst>
          </p:cNvPr>
          <p:cNvSpPr txBox="1"/>
          <p:nvPr/>
        </p:nvSpPr>
        <p:spPr>
          <a:xfrm>
            <a:off x="781050" y="1530099"/>
            <a:ext cx="9952121" cy="133692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8000" b="1" dirty="0">
                <a:latin typeface="+mj-lt"/>
                <a:cs typeface="Hellix"/>
              </a:rPr>
              <a:t>MARGARET </a:t>
            </a:r>
            <a:r>
              <a:rPr lang="en-AU" sz="8000" b="1" dirty="0">
                <a:solidFill>
                  <a:schemeClr val="accent1"/>
                </a:solidFill>
                <a:latin typeface="+mj-lt"/>
                <a:cs typeface="Hellix"/>
              </a:rPr>
              <a:t>RIVER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59CD289E-B6F8-42DF-99A3-590A9BF3CD38}"/>
              </a:ext>
            </a:extLst>
          </p:cNvPr>
          <p:cNvSpPr txBox="1"/>
          <p:nvPr/>
        </p:nvSpPr>
        <p:spPr>
          <a:xfrm>
            <a:off x="6105525" y="6657780"/>
            <a:ext cx="2038350" cy="621580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MARGARET</a:t>
            </a:r>
          </a:p>
          <a:p>
            <a:pPr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247337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232753-9BE9-4D2F-A146-41B7A994EF9F}"/>
              </a:ext>
            </a:extLst>
          </p:cNvPr>
          <p:cNvSpPr txBox="1"/>
          <p:nvPr/>
        </p:nvSpPr>
        <p:spPr>
          <a:xfrm>
            <a:off x="1656327" y="6003633"/>
            <a:ext cx="3253834" cy="329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2700" b="1" spc="550" dirty="0">
                <a:solidFill>
                  <a:schemeClr val="bg1"/>
                </a:solidFill>
              </a:rPr>
              <a:t>MARGARET RIVER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62D86C-DFF6-492C-9255-281B29CD61D2}"/>
              </a:ext>
            </a:extLst>
          </p:cNvPr>
          <p:cNvSpPr txBox="1"/>
          <p:nvPr/>
        </p:nvSpPr>
        <p:spPr>
          <a:xfrm>
            <a:off x="769833" y="6467835"/>
            <a:ext cx="4067176" cy="329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0–231M (0–757 KAKI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432AB97F-5ECE-49FC-B3B2-155C15198BA9}"/>
              </a:ext>
            </a:extLst>
          </p:cNvPr>
          <p:cNvSpPr txBox="1"/>
          <p:nvPr/>
        </p:nvSpPr>
        <p:spPr>
          <a:xfrm>
            <a:off x="198535" y="334553"/>
            <a:ext cx="3626134" cy="1474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217"/>
            <a:r>
              <a:rPr lang="en-AU" sz="95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IKLIM</a:t>
            </a:r>
            <a:endParaRPr sz="9500" dirty="0">
              <a:solidFill>
                <a:schemeClr val="accent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86E9E0B1-636C-496E-A8E5-675010800DA7}"/>
              </a:ext>
            </a:extLst>
          </p:cNvPr>
          <p:cNvSpPr txBox="1"/>
          <p:nvPr/>
        </p:nvSpPr>
        <p:spPr>
          <a:xfrm>
            <a:off x="884801" y="4848167"/>
            <a:ext cx="384115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defTabSz="914217"/>
            <a:r>
              <a:rPr lang="en-AU" sz="72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KETINGGIAN</a:t>
            </a:r>
            <a:endParaRPr sz="8500" dirty="0">
              <a:solidFill>
                <a:schemeClr val="accent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F38E3-0847-43E7-BAFD-9F35CA8AD7C5}"/>
              </a:ext>
            </a:extLst>
          </p:cNvPr>
          <p:cNvSpPr txBox="1"/>
          <p:nvPr/>
        </p:nvSpPr>
        <p:spPr>
          <a:xfrm>
            <a:off x="2422853" y="2738746"/>
            <a:ext cx="3516242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spc="300" dirty="0">
                <a:solidFill>
                  <a:schemeClr val="bg1"/>
                </a:solidFill>
              </a:rPr>
              <a:t>MEDITERANIA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804B5-60B5-472E-B7A8-8B7D5A1E00D8}"/>
              </a:ext>
            </a:extLst>
          </p:cNvPr>
          <p:cNvSpPr txBox="1"/>
          <p:nvPr/>
        </p:nvSpPr>
        <p:spPr>
          <a:xfrm>
            <a:off x="935679" y="3776970"/>
            <a:ext cx="5003415" cy="6851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DENGAN PENGARUH MARITIM YANG KUAT,</a:t>
            </a:r>
          </a:p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DENGAN SAMUDRA DI KETIGA SISINYA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F6364-6EC5-49DB-A11A-5F6DBDC49FD0}"/>
              </a:ext>
            </a:extLst>
          </p:cNvPr>
          <p:cNvSpPr txBox="1"/>
          <p:nvPr/>
        </p:nvSpPr>
        <p:spPr>
          <a:xfrm>
            <a:off x="6867144" y="648314"/>
            <a:ext cx="3399271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SANGAT TINGGI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DA802-46C5-4B6C-836B-EEC32A9FB4DD}"/>
              </a:ext>
            </a:extLst>
          </p:cNvPr>
          <p:cNvSpPr txBox="1"/>
          <p:nvPr/>
        </p:nvSpPr>
        <p:spPr>
          <a:xfrm>
            <a:off x="9131538" y="1115993"/>
            <a:ext cx="1134877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&gt;1000M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&gt;3280 KAKI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6FA5A-15EA-4B20-84AE-24E6AB5BE41B}"/>
              </a:ext>
            </a:extLst>
          </p:cNvPr>
          <p:cNvSpPr txBox="1"/>
          <p:nvPr/>
        </p:nvSpPr>
        <p:spPr>
          <a:xfrm>
            <a:off x="7242089" y="2011729"/>
            <a:ext cx="2457450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TINGGI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09128-E971-4EA6-BD64-0914E30A650D}"/>
              </a:ext>
            </a:extLst>
          </p:cNvPr>
          <p:cNvSpPr txBox="1"/>
          <p:nvPr/>
        </p:nvSpPr>
        <p:spPr>
          <a:xfrm>
            <a:off x="7242089" y="2991935"/>
            <a:ext cx="245745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750 – 999M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2460 – 3279 KAKI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37297D-F2DF-4E79-B8F8-6287AFE2C859}"/>
              </a:ext>
            </a:extLst>
          </p:cNvPr>
          <p:cNvSpPr txBox="1"/>
          <p:nvPr/>
        </p:nvSpPr>
        <p:spPr>
          <a:xfrm>
            <a:off x="6143104" y="3929274"/>
            <a:ext cx="2457450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SEDANG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480E01-FE79-45CD-ABF9-FD124F7032D4}"/>
              </a:ext>
            </a:extLst>
          </p:cNvPr>
          <p:cNvSpPr txBox="1"/>
          <p:nvPr/>
        </p:nvSpPr>
        <p:spPr>
          <a:xfrm>
            <a:off x="6143104" y="4938771"/>
            <a:ext cx="245745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500 – 749M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1640 – 2459 KAKI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FDEA46-9950-4B96-9D2E-D0B77871CF57}"/>
              </a:ext>
            </a:extLst>
          </p:cNvPr>
          <p:cNvSpPr txBox="1"/>
          <p:nvPr/>
        </p:nvSpPr>
        <p:spPr>
          <a:xfrm>
            <a:off x="5745128" y="6239235"/>
            <a:ext cx="1600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RENDAH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DD9B2-6E1D-4B2A-B140-FFB981705446}"/>
              </a:ext>
            </a:extLst>
          </p:cNvPr>
          <p:cNvSpPr txBox="1"/>
          <p:nvPr/>
        </p:nvSpPr>
        <p:spPr>
          <a:xfrm>
            <a:off x="5745128" y="6708852"/>
            <a:ext cx="1600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0 – 499M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0 – 1639 KAKI</a:t>
            </a:r>
          </a:p>
        </p:txBody>
      </p:sp>
    </p:spTree>
    <p:extLst>
      <p:ext uri="{BB962C8B-B14F-4D97-AF65-F5344CB8AC3E}">
        <p14:creationId xmlns:p14="http://schemas.microsoft.com/office/powerpoint/2010/main" val="359689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458DD8D-DA93-4D85-8847-587ED96BC904}"/>
              </a:ext>
            </a:extLst>
          </p:cNvPr>
          <p:cNvSpPr txBox="1"/>
          <p:nvPr/>
        </p:nvSpPr>
        <p:spPr>
          <a:xfrm>
            <a:off x="1735155" y="4448660"/>
            <a:ext cx="4360846" cy="185689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0800" b="1" spc="-1500" dirty="0">
                <a:latin typeface="+mj-lt"/>
                <a:cs typeface="Hellix"/>
              </a:rPr>
              <a:t>TANAH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BD416-7B2B-41B2-8C17-A01803E684D5}"/>
              </a:ext>
            </a:extLst>
          </p:cNvPr>
          <p:cNvSpPr txBox="1"/>
          <p:nvPr/>
        </p:nvSpPr>
        <p:spPr>
          <a:xfrm>
            <a:off x="6711818" y="4949090"/>
            <a:ext cx="340764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dirty="0"/>
              <a:t>Tanah Margaret River Sebagian </a:t>
            </a:r>
            <a:r>
              <a:rPr lang="en-AU" dirty="0" err="1"/>
              <a:t>besar</a:t>
            </a:r>
            <a:r>
              <a:rPr lang="en-AU" dirty="0"/>
              <a:t> </a:t>
            </a:r>
            <a:r>
              <a:rPr lang="en-AU" dirty="0" err="1"/>
              <a:t>adalah</a:t>
            </a:r>
            <a:r>
              <a:rPr lang="en-AU" dirty="0"/>
              <a:t> </a:t>
            </a:r>
            <a:r>
              <a:rPr lang="en-AU" dirty="0" err="1"/>
              <a:t>tanah</a:t>
            </a:r>
            <a:r>
              <a:rPr lang="en-AU" dirty="0"/>
              <a:t> </a:t>
            </a:r>
            <a:r>
              <a:rPr lang="en-AU" dirty="0" err="1"/>
              <a:t>lempung</a:t>
            </a:r>
            <a:r>
              <a:rPr lang="en-AU" dirty="0"/>
              <a:t> </a:t>
            </a:r>
            <a:r>
              <a:rPr lang="en-AU" dirty="0" err="1"/>
              <a:t>berkerikil</a:t>
            </a:r>
            <a:r>
              <a:rPr lang="en-AU" dirty="0"/>
              <a:t> pada </a:t>
            </a:r>
            <a:r>
              <a:rPr lang="en-AU" dirty="0" err="1"/>
              <a:t>granit</a:t>
            </a:r>
            <a:r>
              <a:rPr lang="en-AU" dirty="0"/>
              <a:t> dan </a:t>
            </a:r>
            <a:r>
              <a:rPr lang="en-AU" dirty="0" err="1"/>
              <a:t>gneis</a:t>
            </a:r>
            <a:r>
              <a:rPr lang="en-AU" dirty="0"/>
              <a:t>, </a:t>
            </a:r>
            <a:r>
              <a:rPr lang="en-AU" dirty="0" err="1"/>
              <a:t>dengan</a:t>
            </a:r>
            <a:r>
              <a:rPr lang="en-AU" dirty="0"/>
              <a:t> </a:t>
            </a:r>
            <a:r>
              <a:rPr lang="en-AU" dirty="0" err="1"/>
              <a:t>kapasitas</a:t>
            </a:r>
            <a:r>
              <a:rPr lang="en-AU" dirty="0"/>
              <a:t> </a:t>
            </a:r>
            <a:r>
              <a:rPr lang="en-AU" dirty="0" err="1"/>
              <a:t>menahan</a:t>
            </a:r>
            <a:r>
              <a:rPr lang="en-AU" dirty="0"/>
              <a:t> air yang </a:t>
            </a:r>
            <a:r>
              <a:rPr lang="en-AU" dirty="0" err="1"/>
              <a:t>rendah</a:t>
            </a:r>
            <a:r>
              <a:rPr lang="en-AU" dirty="0"/>
              <a:t> </a:t>
            </a:r>
            <a:r>
              <a:rPr lang="en-AU" dirty="0" err="1"/>
              <a:t>secara</a:t>
            </a:r>
            <a:r>
              <a:rPr lang="en-AU" dirty="0"/>
              <a:t> </a:t>
            </a:r>
            <a:r>
              <a:rPr lang="en-AU" dirty="0" err="1"/>
              <a:t>keseluruhan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8227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AA61B1-A102-4A69-9F61-2EA28279B795}"/>
              </a:ext>
            </a:extLst>
          </p:cNvPr>
          <p:cNvSpPr txBox="1">
            <a:spLocks/>
          </p:cNvSpPr>
          <p:nvPr/>
        </p:nvSpPr>
        <p:spPr>
          <a:xfrm>
            <a:off x="5598794" y="3291439"/>
            <a:ext cx="3709798" cy="452247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  <a:spcAft>
                <a:spcPts val="800"/>
              </a:spcAft>
            </a:pP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Iklim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lansekap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Australia yang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telah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mendorong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terbentuknya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kancah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usaha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sangat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independen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rumah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sebuah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komunitas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dinamis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terdiri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petani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pembuat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ahli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(viticulturists), dan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pemanen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(vignerons).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ditanam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65 wilayah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khusus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kami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memiliki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kebebasan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anggur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kualitas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luar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biasa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dan kami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membuatnya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sesuai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kami. Kami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tidak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terikat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tradisi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namun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selalu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berbuat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lebih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upaya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menghasilkan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wine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paling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beragam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mengesankan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dunia.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Memang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demikianlah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</a:t>
            </a:r>
            <a:r>
              <a:rPr lang="en-ID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kami.</a:t>
            </a:r>
            <a:endParaRPr lang="en-ID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36AE2FF-EBAC-446D-8E5E-B530C0856990}"/>
              </a:ext>
            </a:extLst>
          </p:cNvPr>
          <p:cNvSpPr txBox="1">
            <a:spLocks/>
          </p:cNvSpPr>
          <p:nvPr/>
        </p:nvSpPr>
        <p:spPr>
          <a:xfrm>
            <a:off x="431633" y="822221"/>
            <a:ext cx="6007267" cy="60375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4800" dirty="0">
                <a:solidFill>
                  <a:schemeClr val="tx1"/>
                </a:solidFill>
              </a:rPr>
              <a:t>AUSTRALIAN WINE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51B7EA7-8970-4F27-84D6-E4F69DF61A02}"/>
              </a:ext>
            </a:extLst>
          </p:cNvPr>
          <p:cNvSpPr txBox="1">
            <a:spLocks/>
          </p:cNvSpPr>
          <p:nvPr/>
        </p:nvSpPr>
        <p:spPr>
          <a:xfrm>
            <a:off x="431633" y="1403246"/>
            <a:ext cx="6007267" cy="60375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4800" dirty="0">
                <a:solidFill>
                  <a:schemeClr val="tx1"/>
                </a:solidFill>
              </a:rPr>
              <a:t>MADE OUR WAY</a:t>
            </a:r>
          </a:p>
        </p:txBody>
      </p:sp>
    </p:spTree>
    <p:extLst>
      <p:ext uri="{BB962C8B-B14F-4D97-AF65-F5344CB8AC3E}">
        <p14:creationId xmlns:p14="http://schemas.microsoft.com/office/powerpoint/2010/main" val="3167386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1E2BA91F-71B9-447C-BF20-DF027C8295B1}"/>
              </a:ext>
            </a:extLst>
          </p:cNvPr>
          <p:cNvSpPr txBox="1"/>
          <p:nvPr/>
        </p:nvSpPr>
        <p:spPr>
          <a:xfrm>
            <a:off x="0" y="1470788"/>
            <a:ext cx="7105650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400" b="1" spc="1500" dirty="0">
                <a:solidFill>
                  <a:srgbClr val="FF0000"/>
                </a:solidFill>
                <a:latin typeface="+mj-lt"/>
                <a:cs typeface="Hellix"/>
              </a:rPr>
              <a:t>VICTORIA</a:t>
            </a:r>
            <a:endParaRPr lang="en-AU" sz="7400" spc="1500" dirty="0">
              <a:solidFill>
                <a:srgbClr val="FF0000"/>
              </a:solidFill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5798A7A3-E016-4BA8-8435-0F13103CB20E}"/>
              </a:ext>
            </a:extLst>
          </p:cNvPr>
          <p:cNvSpPr txBox="1"/>
          <p:nvPr/>
        </p:nvSpPr>
        <p:spPr>
          <a:xfrm>
            <a:off x="7755421" y="3988434"/>
            <a:ext cx="1924050" cy="1061887"/>
          </a:xfrm>
          <a:prstGeom prst="rect">
            <a:avLst/>
          </a:prstGeom>
        </p:spPr>
        <p:txBody>
          <a:bodyPr vert="horz" wrap="none" lIns="0" tIns="17145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3600" b="1" dirty="0">
                <a:solidFill>
                  <a:srgbClr val="FF0000"/>
                </a:solidFill>
                <a:cs typeface="Hellix SemiBold"/>
              </a:rPr>
              <a:t>YARRA</a:t>
            </a:r>
            <a:r>
              <a:rPr lang="en-AU" sz="3600" b="1" dirty="0">
                <a:solidFill>
                  <a:schemeClr val="bg1"/>
                </a:solidFill>
                <a:cs typeface="Hellix SemiBold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F40000"/>
              </a:buClr>
            </a:pPr>
            <a:r>
              <a:rPr lang="en-AU" sz="3600" b="1" dirty="0">
                <a:solidFill>
                  <a:srgbClr val="FF0000"/>
                </a:solidFill>
                <a:cs typeface="Hellix SemiBold"/>
              </a:rPr>
              <a:t>VALLEY</a:t>
            </a:r>
            <a:endParaRPr lang="en-US" sz="3600" dirty="0">
              <a:solidFill>
                <a:srgbClr val="FF0000"/>
              </a:solidFill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B73E2AEB-6AB8-4230-8650-F3DB4353DE1B}"/>
              </a:ext>
            </a:extLst>
          </p:cNvPr>
          <p:cNvSpPr txBox="1"/>
          <p:nvPr/>
        </p:nvSpPr>
        <p:spPr>
          <a:xfrm>
            <a:off x="4995863" y="3419626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MELBOURNE</a:t>
            </a:r>
            <a:endParaRPr lang="en-US" sz="1000" dirty="0"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4FC96C6F-B19D-4074-A755-4A9B7A088015}"/>
              </a:ext>
            </a:extLst>
          </p:cNvPr>
          <p:cNvSpPr txBox="1"/>
          <p:nvPr/>
        </p:nvSpPr>
        <p:spPr>
          <a:xfrm>
            <a:off x="3552825" y="5472264"/>
            <a:ext cx="1552575" cy="17120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Bass Strait</a:t>
            </a:r>
            <a:endParaRPr lang="en-US" sz="1000" dirty="0"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E0E24F09-287C-4C9F-9C23-A1C23AC6B988}"/>
              </a:ext>
            </a:extLst>
          </p:cNvPr>
          <p:cNvSpPr txBox="1"/>
          <p:nvPr/>
        </p:nvSpPr>
        <p:spPr>
          <a:xfrm>
            <a:off x="4883943" y="4170726"/>
            <a:ext cx="1552575" cy="32508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Port Philip </a:t>
            </a:r>
          </a:p>
          <a:p>
            <a:pPr algn="ct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Bay</a:t>
            </a:r>
            <a:endParaRPr lang="en-US" sz="1000" dirty="0"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B621AA8B-8B64-4C88-B6B1-EA23348CCCEB}"/>
              </a:ext>
            </a:extLst>
          </p:cNvPr>
          <p:cNvSpPr txBox="1"/>
          <p:nvPr/>
        </p:nvSpPr>
        <p:spPr>
          <a:xfrm>
            <a:off x="4817268" y="5900942"/>
            <a:ext cx="1552575" cy="32508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Western </a:t>
            </a:r>
          </a:p>
          <a:p>
            <a:pPr algn="r">
              <a:buClr>
                <a:srgbClr val="F40000"/>
              </a:buClr>
            </a:pPr>
            <a:r>
              <a:rPr lang="en-AU" sz="1000" b="1" dirty="0">
                <a:cs typeface="Hellix SemiBold"/>
              </a:rPr>
              <a:t>Port Bay</a:t>
            </a:r>
            <a:endParaRPr lang="en-US" sz="1000" dirty="0"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129307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B3A18E-5E3F-489E-8B4F-3A3585F4057C}"/>
              </a:ext>
            </a:extLst>
          </p:cNvPr>
          <p:cNvSpPr txBox="1">
            <a:spLocks/>
          </p:cNvSpPr>
          <p:nvPr/>
        </p:nvSpPr>
        <p:spPr>
          <a:xfrm>
            <a:off x="6019799" y="3009900"/>
            <a:ext cx="3933826" cy="174498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AU" dirty="0" err="1"/>
              <a:t>Distrik</a:t>
            </a:r>
            <a:r>
              <a:rPr lang="en-AU" dirty="0"/>
              <a:t> </a:t>
            </a:r>
            <a:r>
              <a:rPr lang="en-AU" dirty="0" err="1"/>
              <a:t>penanaman</a:t>
            </a:r>
            <a:r>
              <a:rPr lang="en-AU" dirty="0"/>
              <a:t>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dirty="0" err="1"/>
              <a:t>utama</a:t>
            </a:r>
            <a:r>
              <a:rPr lang="en-AU" dirty="0"/>
              <a:t> yang </a:t>
            </a:r>
            <a:r>
              <a:rPr lang="en-AU" dirty="0" err="1"/>
              <a:t>pertama</a:t>
            </a:r>
            <a:r>
              <a:rPr lang="en-AU" dirty="0"/>
              <a:t> di Victoria</a:t>
            </a:r>
          </a:p>
          <a:p>
            <a:pPr>
              <a:spcBef>
                <a:spcPts val="0"/>
              </a:spcBef>
            </a:pPr>
            <a:r>
              <a:rPr lang="en-AU" dirty="0"/>
              <a:t>Gaya </a:t>
            </a:r>
            <a:r>
              <a:rPr lang="en-AU" dirty="0" err="1"/>
              <a:t>iklim</a:t>
            </a:r>
            <a:r>
              <a:rPr lang="en-AU" dirty="0"/>
              <a:t> </a:t>
            </a:r>
            <a:r>
              <a:rPr lang="en-AU" dirty="0" err="1"/>
              <a:t>sejuk</a:t>
            </a:r>
            <a:endParaRPr lang="en-AU" dirty="0"/>
          </a:p>
          <a:p>
            <a:pPr>
              <a:spcBef>
                <a:spcPts val="0"/>
              </a:spcBef>
            </a:pPr>
            <a:r>
              <a:rPr lang="en-AU" dirty="0" err="1"/>
              <a:t>Surga</a:t>
            </a:r>
            <a:r>
              <a:rPr lang="en-AU" dirty="0"/>
              <a:t> </a:t>
            </a:r>
            <a:r>
              <a:rPr lang="en-AU" dirty="0" err="1"/>
              <a:t>makanan</a:t>
            </a:r>
            <a:r>
              <a:rPr lang="en-AU" dirty="0"/>
              <a:t> dan </a:t>
            </a:r>
            <a:r>
              <a:rPr lang="en-AU" dirty="0" err="1"/>
              <a:t>anggur</a:t>
            </a:r>
            <a:r>
              <a:rPr lang="en-AU" dirty="0"/>
              <a:t> dan </a:t>
            </a:r>
            <a:r>
              <a:rPr lang="en-AU" dirty="0" err="1"/>
              <a:t>destinasi</a:t>
            </a:r>
            <a:r>
              <a:rPr lang="en-AU" dirty="0"/>
              <a:t> </a:t>
            </a:r>
            <a:r>
              <a:rPr lang="en-AU" dirty="0" err="1"/>
              <a:t>wisata</a:t>
            </a:r>
            <a:r>
              <a:rPr lang="en-AU" dirty="0"/>
              <a:t> yang </a:t>
            </a:r>
            <a:r>
              <a:rPr lang="en-AU" dirty="0" err="1"/>
              <a:t>populer</a:t>
            </a:r>
            <a:endParaRPr lang="en-AU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8D5E644-3767-496A-873D-4C99B010ADEE}"/>
              </a:ext>
            </a:extLst>
          </p:cNvPr>
          <p:cNvSpPr txBox="1"/>
          <p:nvPr/>
        </p:nvSpPr>
        <p:spPr>
          <a:xfrm>
            <a:off x="757890" y="1365567"/>
            <a:ext cx="9580646" cy="133692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9200" b="1" dirty="0">
                <a:latin typeface="+mj-lt"/>
                <a:cs typeface="Hellix"/>
              </a:rPr>
              <a:t>YARRA </a:t>
            </a:r>
            <a:r>
              <a:rPr lang="en-AU" sz="9200" b="1" dirty="0">
                <a:solidFill>
                  <a:schemeClr val="accent1"/>
                </a:solidFill>
                <a:latin typeface="+mj-lt"/>
                <a:cs typeface="Hellix"/>
              </a:rPr>
              <a:t>VALLEY</a:t>
            </a:r>
          </a:p>
        </p:txBody>
      </p:sp>
      <p:sp>
        <p:nvSpPr>
          <p:cNvPr id="6" name="object 10">
            <a:extLst>
              <a:ext uri="{FF2B5EF4-FFF2-40B4-BE49-F238E27FC236}">
                <a16:creationId xmlns:a16="http://schemas.microsoft.com/office/drawing/2014/main" id="{4D337A19-DD16-45D3-8EB0-98F3F2095E32}"/>
              </a:ext>
            </a:extLst>
          </p:cNvPr>
          <p:cNvSpPr txBox="1"/>
          <p:nvPr/>
        </p:nvSpPr>
        <p:spPr>
          <a:xfrm>
            <a:off x="8752472" y="6140221"/>
            <a:ext cx="882416" cy="621580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YARRA </a:t>
            </a:r>
          </a:p>
          <a:p>
            <a:pPr defTabSz="914217">
              <a:lnSpc>
                <a:spcPct val="80000"/>
              </a:lnSpc>
            </a:pPr>
            <a:r>
              <a:rPr lang="en-AU" sz="24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VALLEY</a:t>
            </a:r>
          </a:p>
        </p:txBody>
      </p:sp>
    </p:spTree>
    <p:extLst>
      <p:ext uri="{BB962C8B-B14F-4D97-AF65-F5344CB8AC3E}">
        <p14:creationId xmlns:p14="http://schemas.microsoft.com/office/powerpoint/2010/main" val="801868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F8CBD66-0775-4500-BE23-96365D275D3C}"/>
              </a:ext>
            </a:extLst>
          </p:cNvPr>
          <p:cNvSpPr txBox="1"/>
          <p:nvPr/>
        </p:nvSpPr>
        <p:spPr>
          <a:xfrm>
            <a:off x="1320767" y="6003633"/>
            <a:ext cx="3589394" cy="329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2700" b="1" spc="550" dirty="0">
                <a:solidFill>
                  <a:schemeClr val="bg1"/>
                </a:solidFill>
              </a:rPr>
              <a:t>YARRA VALLEY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188B4-E318-4AB9-9D6B-52E2BB8D1D1A}"/>
              </a:ext>
            </a:extLst>
          </p:cNvPr>
          <p:cNvSpPr txBox="1"/>
          <p:nvPr/>
        </p:nvSpPr>
        <p:spPr>
          <a:xfrm>
            <a:off x="769833" y="6467835"/>
            <a:ext cx="4067176" cy="3295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30–400M (98–1312 KAKI)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4F5E433-DD5F-4267-B132-A37815784EB5}"/>
              </a:ext>
            </a:extLst>
          </p:cNvPr>
          <p:cNvSpPr txBox="1"/>
          <p:nvPr/>
        </p:nvSpPr>
        <p:spPr>
          <a:xfrm>
            <a:off x="198535" y="334553"/>
            <a:ext cx="3626134" cy="1474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217"/>
            <a:r>
              <a:rPr lang="en-US" sz="95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IKLIM</a:t>
            </a:r>
            <a:endParaRPr sz="9500" dirty="0">
              <a:solidFill>
                <a:schemeClr val="accent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5451D7A-4815-4865-AA4F-880500BBA453}"/>
              </a:ext>
            </a:extLst>
          </p:cNvPr>
          <p:cNvSpPr txBox="1"/>
          <p:nvPr/>
        </p:nvSpPr>
        <p:spPr>
          <a:xfrm>
            <a:off x="769833" y="4848167"/>
            <a:ext cx="4576073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 defTabSz="914217"/>
            <a:r>
              <a:rPr lang="en-AU" sz="8500" dirty="0">
                <a:solidFill>
                  <a:schemeClr val="accent1"/>
                </a:solidFill>
                <a:latin typeface="Mistral" panose="03090702030407020403" pitchFamily="66" charset="0"/>
                <a:cs typeface="Colors Of Autumn"/>
              </a:rPr>
              <a:t>KETINGGIAN</a:t>
            </a:r>
            <a:endParaRPr sz="8500" dirty="0">
              <a:solidFill>
                <a:schemeClr val="accent1"/>
              </a:solidFill>
              <a:latin typeface="Mistral" panose="03090702030407020403" pitchFamily="66" charset="0"/>
              <a:cs typeface="Colors Of Autum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9D926-B790-44D0-9BD1-13E8D2B328D2}"/>
              </a:ext>
            </a:extLst>
          </p:cNvPr>
          <p:cNvSpPr txBox="1"/>
          <p:nvPr/>
        </p:nvSpPr>
        <p:spPr>
          <a:xfrm>
            <a:off x="1320767" y="2853721"/>
            <a:ext cx="3516242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spc="300" dirty="0">
                <a:solidFill>
                  <a:schemeClr val="bg1"/>
                </a:solidFill>
              </a:rPr>
              <a:t>KONTINENTAL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29BADC-9CDD-4AE1-8A88-FC0A90FB0A21}"/>
              </a:ext>
            </a:extLst>
          </p:cNvPr>
          <p:cNvSpPr txBox="1"/>
          <p:nvPr/>
        </p:nvSpPr>
        <p:spPr>
          <a:xfrm>
            <a:off x="935680" y="3959279"/>
            <a:ext cx="4498848" cy="6851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DENGAN PENGARUH MEDITERANIA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14890-3617-4425-9278-589175E81506}"/>
              </a:ext>
            </a:extLst>
          </p:cNvPr>
          <p:cNvSpPr txBox="1"/>
          <p:nvPr/>
        </p:nvSpPr>
        <p:spPr>
          <a:xfrm>
            <a:off x="6867144" y="648314"/>
            <a:ext cx="3399271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SANGAT TINGGI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59F3DB-80E4-4902-81C8-A902F9CC71F7}"/>
              </a:ext>
            </a:extLst>
          </p:cNvPr>
          <p:cNvSpPr txBox="1"/>
          <p:nvPr/>
        </p:nvSpPr>
        <p:spPr>
          <a:xfrm>
            <a:off x="9131538" y="1115993"/>
            <a:ext cx="1134877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&gt;1000M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&gt;3280FT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A99D25-BAF2-47D2-A48F-5C5475904299}"/>
              </a:ext>
            </a:extLst>
          </p:cNvPr>
          <p:cNvSpPr txBox="1"/>
          <p:nvPr/>
        </p:nvSpPr>
        <p:spPr>
          <a:xfrm>
            <a:off x="7242089" y="2011729"/>
            <a:ext cx="2457450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TINGGI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43B68-1FCF-4F8F-9CEF-99EA0A69944D}"/>
              </a:ext>
            </a:extLst>
          </p:cNvPr>
          <p:cNvSpPr txBox="1"/>
          <p:nvPr/>
        </p:nvSpPr>
        <p:spPr>
          <a:xfrm>
            <a:off x="7242089" y="2991935"/>
            <a:ext cx="245745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750 – 999M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2460 – 3279  KAKI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986D6-4D05-4F34-A931-8A59906A0FA5}"/>
              </a:ext>
            </a:extLst>
          </p:cNvPr>
          <p:cNvSpPr txBox="1"/>
          <p:nvPr/>
        </p:nvSpPr>
        <p:spPr>
          <a:xfrm>
            <a:off x="6143104" y="3929274"/>
            <a:ext cx="2457450" cy="1038224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SEDANG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774FDD-A1BE-486D-8C6B-F115975C0233}"/>
              </a:ext>
            </a:extLst>
          </p:cNvPr>
          <p:cNvSpPr txBox="1"/>
          <p:nvPr/>
        </p:nvSpPr>
        <p:spPr>
          <a:xfrm>
            <a:off x="6143104" y="4938771"/>
            <a:ext cx="245745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500 – 749M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1640 – 2459 KAKI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00D76E-D12B-4506-9A21-29F4DFD26D16}"/>
              </a:ext>
            </a:extLst>
          </p:cNvPr>
          <p:cNvSpPr txBox="1"/>
          <p:nvPr/>
        </p:nvSpPr>
        <p:spPr>
          <a:xfrm>
            <a:off x="6781448" y="6239235"/>
            <a:ext cx="1600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75000"/>
              </a:lnSpc>
            </a:pPr>
            <a:r>
              <a:rPr lang="en-AU" sz="4300" b="1" dirty="0">
                <a:solidFill>
                  <a:schemeClr val="bg1"/>
                </a:solidFill>
              </a:rPr>
              <a:t>RENDAH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0A1615-A6B8-4DB7-93D6-AA01B5EAE45C}"/>
              </a:ext>
            </a:extLst>
          </p:cNvPr>
          <p:cNvSpPr txBox="1"/>
          <p:nvPr/>
        </p:nvSpPr>
        <p:spPr>
          <a:xfrm>
            <a:off x="5745128" y="6708852"/>
            <a:ext cx="16002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AU" b="1" dirty="0">
                <a:solidFill>
                  <a:schemeClr val="bg1"/>
                </a:solidFill>
              </a:rPr>
              <a:t>0 – 499M</a:t>
            </a:r>
          </a:p>
          <a:p>
            <a:pPr algn="r">
              <a:lnSpc>
                <a:spcPct val="80000"/>
              </a:lnSpc>
            </a:pPr>
            <a:r>
              <a:rPr lang="en-AU" dirty="0">
                <a:solidFill>
                  <a:schemeClr val="bg1"/>
                </a:solidFill>
              </a:rPr>
              <a:t>0 – 1639 KAKI</a:t>
            </a:r>
          </a:p>
        </p:txBody>
      </p:sp>
    </p:spTree>
    <p:extLst>
      <p:ext uri="{BB962C8B-B14F-4D97-AF65-F5344CB8AC3E}">
        <p14:creationId xmlns:p14="http://schemas.microsoft.com/office/powerpoint/2010/main" val="1029770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44604342-AF7A-4863-9105-55BAA32E35BD}"/>
              </a:ext>
            </a:extLst>
          </p:cNvPr>
          <p:cNvSpPr txBox="1"/>
          <p:nvPr/>
        </p:nvSpPr>
        <p:spPr>
          <a:xfrm>
            <a:off x="-388920" y="4134335"/>
            <a:ext cx="5037120" cy="204739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12500" b="1" spc="-1500" dirty="0">
                <a:latin typeface="+mj-lt"/>
                <a:cs typeface="Hellix"/>
              </a:rPr>
              <a:t>TANAH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F0058-5EAD-4165-9E61-419803FD4BD6}"/>
              </a:ext>
            </a:extLst>
          </p:cNvPr>
          <p:cNvSpPr txBox="1"/>
          <p:nvPr/>
        </p:nvSpPr>
        <p:spPr>
          <a:xfrm>
            <a:off x="4966837" y="4411880"/>
            <a:ext cx="526110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600" dirty="0"/>
              <a:t>Bagian </a:t>
            </a:r>
            <a:r>
              <a:rPr lang="en-AU" sz="1600" dirty="0" err="1"/>
              <a:t>utara</a:t>
            </a:r>
            <a:r>
              <a:rPr lang="en-AU" sz="1600" dirty="0"/>
              <a:t> Yarra Valley </a:t>
            </a:r>
            <a:r>
              <a:rPr lang="en-AU" sz="1600" dirty="0" err="1"/>
              <a:t>memiliki</a:t>
            </a:r>
            <a:r>
              <a:rPr lang="en-AU" sz="1600" dirty="0"/>
              <a:t> </a:t>
            </a:r>
            <a:r>
              <a:rPr lang="en-AU" sz="1600" dirty="0" err="1"/>
              <a:t>fitur</a:t>
            </a:r>
            <a:r>
              <a:rPr lang="en-AU" sz="1600" dirty="0"/>
              <a:t> </a:t>
            </a:r>
            <a:r>
              <a:rPr lang="en-AU" sz="1600" dirty="0" err="1"/>
              <a:t>tanah</a:t>
            </a:r>
            <a:r>
              <a:rPr lang="en-AU" sz="1600" dirty="0"/>
              <a:t> </a:t>
            </a:r>
            <a:r>
              <a:rPr lang="en-AU" sz="1600" dirty="0" err="1"/>
              <a:t>abu-abu</a:t>
            </a:r>
            <a:r>
              <a:rPr lang="en-AU" sz="1600" dirty="0"/>
              <a:t> </a:t>
            </a:r>
            <a:r>
              <a:rPr lang="en-AU" sz="1600" dirty="0" err="1"/>
              <a:t>sampai</a:t>
            </a:r>
            <a:r>
              <a:rPr lang="en-AU" sz="1600" dirty="0"/>
              <a:t> </a:t>
            </a:r>
            <a:r>
              <a:rPr lang="en-AU" sz="1600" dirty="0" err="1"/>
              <a:t>abu-abu</a:t>
            </a:r>
            <a:r>
              <a:rPr lang="en-AU" sz="1600" dirty="0"/>
              <a:t> </a:t>
            </a:r>
            <a:r>
              <a:rPr lang="en-AU" sz="1600" dirty="0" err="1"/>
              <a:t>kecoklatan</a:t>
            </a:r>
            <a:r>
              <a:rPr lang="en-AU" sz="1600" dirty="0"/>
              <a:t> pada </a:t>
            </a:r>
            <a:r>
              <a:rPr lang="en-AU" sz="1600" dirty="0" err="1"/>
              <a:t>permukaannya</a:t>
            </a:r>
            <a:r>
              <a:rPr lang="en-AU" sz="1600" dirty="0"/>
              <a:t>, dan  </a:t>
            </a:r>
            <a:r>
              <a:rPr lang="en-AU" sz="1600" dirty="0" err="1"/>
              <a:t>berkisar</a:t>
            </a:r>
            <a:r>
              <a:rPr lang="en-AU" sz="1600" dirty="0"/>
              <a:t> </a:t>
            </a:r>
            <a:r>
              <a:rPr lang="en-AU" sz="1600" dirty="0" err="1"/>
              <a:t>dari</a:t>
            </a:r>
            <a:r>
              <a:rPr lang="en-AU" sz="1600" dirty="0"/>
              <a:t> </a:t>
            </a:r>
            <a:r>
              <a:rPr lang="en-AU" sz="1600" dirty="0" err="1"/>
              <a:t>tanah</a:t>
            </a:r>
            <a:r>
              <a:rPr lang="en-AU" sz="1600" dirty="0"/>
              <a:t> </a:t>
            </a:r>
            <a:r>
              <a:rPr lang="en-AU" sz="1600" dirty="0" err="1"/>
              <a:t>berlempung</a:t>
            </a:r>
            <a:r>
              <a:rPr lang="en-AU" sz="1600" dirty="0"/>
              <a:t> </a:t>
            </a:r>
            <a:r>
              <a:rPr lang="en-AU" sz="1600" dirty="0" err="1"/>
              <a:t>sampai</a:t>
            </a:r>
            <a:r>
              <a:rPr lang="en-AU" sz="1600" dirty="0"/>
              <a:t> </a:t>
            </a:r>
            <a:r>
              <a:rPr lang="en-AU" sz="1600" dirty="0" err="1"/>
              <a:t>lempung</a:t>
            </a:r>
            <a:r>
              <a:rPr lang="en-AU" sz="1600" dirty="0"/>
              <a:t> </a:t>
            </a:r>
            <a:r>
              <a:rPr lang="en-AU" sz="1600" dirty="0" err="1"/>
              <a:t>liat</a:t>
            </a:r>
            <a:r>
              <a:rPr lang="en-AU" sz="1600" dirty="0"/>
              <a:t> yang </a:t>
            </a:r>
            <a:r>
              <a:rPr lang="en-AU" sz="1600" dirty="0" err="1"/>
              <a:t>konsisten</a:t>
            </a:r>
            <a:r>
              <a:rPr lang="en-AU" sz="1600" dirty="0"/>
              <a:t> </a:t>
            </a:r>
            <a:r>
              <a:rPr lang="en-AU" sz="1600" dirty="0" err="1"/>
              <a:t>dengan</a:t>
            </a:r>
            <a:r>
              <a:rPr lang="en-AU" sz="1600" dirty="0"/>
              <a:t> </a:t>
            </a:r>
            <a:r>
              <a:rPr lang="en-AU" sz="1600" dirty="0" err="1"/>
              <a:t>lapisan</a:t>
            </a:r>
            <a:r>
              <a:rPr lang="en-AU" sz="1600" dirty="0"/>
              <a:t> </a:t>
            </a:r>
            <a:r>
              <a:rPr lang="en-AU" sz="1600" dirty="0" err="1"/>
              <a:t>tanah</a:t>
            </a:r>
            <a:r>
              <a:rPr lang="en-AU" sz="1600" dirty="0"/>
              <a:t> </a:t>
            </a:r>
            <a:r>
              <a:rPr lang="en-AU" sz="1600" dirty="0" err="1"/>
              <a:t>bawah</a:t>
            </a:r>
            <a:r>
              <a:rPr lang="en-AU" sz="1600" dirty="0"/>
              <a:t> </a:t>
            </a:r>
            <a:r>
              <a:rPr lang="en-AU" sz="1600" dirty="0" err="1"/>
              <a:t>liat</a:t>
            </a:r>
            <a:r>
              <a:rPr lang="en-AU" sz="1600" dirty="0"/>
              <a:t> </a:t>
            </a:r>
            <a:r>
              <a:rPr lang="en-AU" sz="1600" dirty="0" err="1"/>
              <a:t>berwarna</a:t>
            </a:r>
            <a:r>
              <a:rPr lang="en-AU" sz="1600" dirty="0"/>
              <a:t> </a:t>
            </a:r>
            <a:r>
              <a:rPr lang="en-AU" sz="1600" dirty="0" err="1"/>
              <a:t>merah</a:t>
            </a:r>
            <a:r>
              <a:rPr lang="en-AU" sz="1600" dirty="0"/>
              <a:t> </a:t>
            </a:r>
            <a:r>
              <a:rPr lang="en-AU" sz="1600" dirty="0" err="1"/>
              <a:t>kecoklatan</a:t>
            </a:r>
            <a:r>
              <a:rPr lang="en-AU" sz="1600" dirty="0"/>
              <a:t>, </a:t>
            </a:r>
            <a:r>
              <a:rPr lang="en-AU" sz="1600" dirty="0" err="1"/>
              <a:t>sering</a:t>
            </a:r>
            <a:r>
              <a:rPr lang="en-AU" sz="1600" dirty="0"/>
              <a:t> kali </a:t>
            </a:r>
            <a:r>
              <a:rPr lang="en-AU" sz="1600" dirty="0" err="1"/>
              <a:t>berisi</a:t>
            </a:r>
            <a:r>
              <a:rPr lang="en-AU" sz="1600" dirty="0"/>
              <a:t> </a:t>
            </a:r>
            <a:r>
              <a:rPr lang="en-AU" sz="1600" dirty="0" err="1"/>
              <a:t>bebatuan</a:t>
            </a:r>
            <a:r>
              <a:rPr lang="en-AU" sz="1600" dirty="0"/>
              <a:t>.  </a:t>
            </a:r>
            <a:r>
              <a:rPr lang="en-AU" sz="1600" dirty="0" err="1"/>
              <a:t>Jenis</a:t>
            </a:r>
            <a:r>
              <a:rPr lang="en-AU" sz="1600" dirty="0"/>
              <a:t> </a:t>
            </a:r>
            <a:r>
              <a:rPr lang="en-AU" sz="1600" dirty="0" err="1"/>
              <a:t>tanah</a:t>
            </a:r>
            <a:r>
              <a:rPr lang="en-AU" sz="1600" dirty="0"/>
              <a:t> </a:t>
            </a:r>
            <a:r>
              <a:rPr lang="en-AU" sz="1600" dirty="0" err="1"/>
              <a:t>utama</a:t>
            </a:r>
            <a:r>
              <a:rPr lang="en-AU" sz="1600" dirty="0"/>
              <a:t> </a:t>
            </a:r>
            <a:r>
              <a:rPr lang="en-AU" sz="1600" dirty="0" err="1"/>
              <a:t>lainnya</a:t>
            </a:r>
            <a:r>
              <a:rPr lang="en-AU" sz="1600" dirty="0"/>
              <a:t> </a:t>
            </a:r>
            <a:r>
              <a:rPr lang="en-AU" sz="1600" dirty="0" err="1"/>
              <a:t>adalah</a:t>
            </a:r>
            <a:r>
              <a:rPr lang="en-AU" sz="1600" dirty="0"/>
              <a:t> </a:t>
            </a:r>
            <a:r>
              <a:rPr lang="en-AU" sz="1600" dirty="0" err="1"/>
              <a:t>tanah</a:t>
            </a:r>
            <a:r>
              <a:rPr lang="en-AU" sz="1600" dirty="0"/>
              <a:t> </a:t>
            </a:r>
            <a:r>
              <a:rPr lang="en-AU" sz="1600" dirty="0" err="1"/>
              <a:t>vulkanik</a:t>
            </a:r>
            <a:r>
              <a:rPr lang="en-AU" sz="1600" dirty="0"/>
              <a:t> yang sangat </a:t>
            </a:r>
            <a:r>
              <a:rPr lang="en-AU" sz="1600" dirty="0" err="1"/>
              <a:t>dalam</a:t>
            </a:r>
            <a:r>
              <a:rPr lang="en-AU" sz="1600" dirty="0"/>
              <a:t> dan </a:t>
            </a:r>
            <a:r>
              <a:rPr lang="en-AU" sz="1600" dirty="0" err="1"/>
              <a:t>tanah</a:t>
            </a:r>
            <a:r>
              <a:rPr lang="en-AU" sz="1600" dirty="0"/>
              <a:t> </a:t>
            </a:r>
            <a:r>
              <a:rPr lang="en-AU" sz="1600" dirty="0" err="1"/>
              <a:t>vulkanik</a:t>
            </a:r>
            <a:r>
              <a:rPr lang="en-AU" sz="1600" dirty="0"/>
              <a:t> </a:t>
            </a:r>
            <a:r>
              <a:rPr lang="en-AU" sz="1600" dirty="0" err="1"/>
              <a:t>merah</a:t>
            </a:r>
            <a:r>
              <a:rPr lang="en-AU" sz="1600" dirty="0"/>
              <a:t> yang </a:t>
            </a:r>
            <a:r>
              <a:rPr lang="en-AU" sz="1600" dirty="0" err="1"/>
              <a:t>subur</a:t>
            </a:r>
            <a:r>
              <a:rPr lang="en-AU" sz="1600" dirty="0"/>
              <a:t> di </a:t>
            </a:r>
            <a:r>
              <a:rPr lang="en-AU" sz="1600" dirty="0" err="1"/>
              <a:t>bagian</a:t>
            </a:r>
            <a:r>
              <a:rPr lang="en-AU" sz="1600" dirty="0"/>
              <a:t> </a:t>
            </a:r>
            <a:r>
              <a:rPr lang="en-AU" sz="1600" dirty="0" err="1"/>
              <a:t>selatan</a:t>
            </a:r>
            <a:r>
              <a:rPr lang="en-AU" sz="1600" dirty="0"/>
              <a:t> </a:t>
            </a:r>
            <a:r>
              <a:rPr lang="en-AU" sz="1600" dirty="0" err="1"/>
              <a:t>dari</a:t>
            </a:r>
            <a:r>
              <a:rPr lang="en-AU" sz="1600" dirty="0"/>
              <a:t> </a:t>
            </a:r>
            <a:r>
              <a:rPr lang="en-AU" sz="1600" dirty="0" err="1"/>
              <a:t>lembah</a:t>
            </a:r>
            <a:r>
              <a:rPr lang="en-A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4288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4B5D9AF-257F-426D-B448-9D1C76A5922B}"/>
              </a:ext>
            </a:extLst>
          </p:cNvPr>
          <p:cNvSpPr txBox="1"/>
          <p:nvPr/>
        </p:nvSpPr>
        <p:spPr>
          <a:xfrm>
            <a:off x="0" y="5861109"/>
            <a:ext cx="10691812" cy="767588"/>
          </a:xfrm>
          <a:prstGeom prst="rect">
            <a:avLst/>
          </a:prstGeom>
        </p:spPr>
        <p:txBody>
          <a:bodyPr vert="horz" wrap="none" lIns="0" tIns="1587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AU" sz="6800" b="1" spc="800" dirty="0">
                <a:solidFill>
                  <a:schemeClr val="accent1"/>
                </a:solidFill>
                <a:latin typeface="+mj-lt"/>
                <a:cs typeface="Hellix"/>
              </a:rPr>
              <a:t>YANG TERBAIK DARI</a:t>
            </a:r>
          </a:p>
          <a:p>
            <a:pPr algn="ctr">
              <a:lnSpc>
                <a:spcPct val="80000"/>
              </a:lnSpc>
            </a:pPr>
            <a:r>
              <a:rPr lang="en-AU" sz="6800" b="1" spc="800" dirty="0">
                <a:solidFill>
                  <a:schemeClr val="accent1"/>
                </a:solidFill>
                <a:latin typeface="+mj-lt"/>
                <a:cs typeface="Hellix"/>
              </a:rPr>
              <a:t>BAGIAN LAINNYA</a:t>
            </a:r>
            <a:endParaRPr lang="en-AU" sz="6800" spc="8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  <p:sp>
        <p:nvSpPr>
          <p:cNvPr id="5" name="object 58">
            <a:extLst>
              <a:ext uri="{FF2B5EF4-FFF2-40B4-BE49-F238E27FC236}">
                <a16:creationId xmlns:a16="http://schemas.microsoft.com/office/drawing/2014/main" id="{701BE04C-5484-4020-8FEB-5E8D9CFA6246}"/>
              </a:ext>
            </a:extLst>
          </p:cNvPr>
          <p:cNvSpPr txBox="1"/>
          <p:nvPr/>
        </p:nvSpPr>
        <p:spPr>
          <a:xfrm>
            <a:off x="5000625" y="3395813"/>
            <a:ext cx="1552575" cy="23275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AU" sz="1400" b="1" dirty="0">
                <a:cs typeface="Hellix SemiBold"/>
              </a:rPr>
              <a:t>ADELAIDE</a:t>
            </a:r>
            <a:endParaRPr lang="en-US" sz="1400" dirty="0">
              <a:cs typeface="Hellix SemiBold"/>
            </a:endParaRP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339F40FE-D178-478F-96B0-5ADD222F3CBA}"/>
              </a:ext>
            </a:extLst>
          </p:cNvPr>
          <p:cNvSpPr txBox="1"/>
          <p:nvPr/>
        </p:nvSpPr>
        <p:spPr>
          <a:xfrm>
            <a:off x="6772273" y="909788"/>
            <a:ext cx="2009778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schemeClr val="bg1"/>
                </a:solidFill>
                <a:cs typeface="Hellix SemiBold"/>
              </a:rPr>
              <a:t>CLARE VALLEY</a:t>
            </a:r>
            <a:endParaRPr lang="en-US" sz="2400" dirty="0">
              <a:solidFill>
                <a:schemeClr val="bg1"/>
              </a:solidFill>
              <a:cs typeface="Hellix SemiBold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34CB85B8-3FBD-409C-BD6E-91A89A64C8C0}"/>
              </a:ext>
            </a:extLst>
          </p:cNvPr>
          <p:cNvSpPr txBox="1"/>
          <p:nvPr/>
        </p:nvSpPr>
        <p:spPr>
          <a:xfrm>
            <a:off x="7572373" y="2681438"/>
            <a:ext cx="2590802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schemeClr val="bg1"/>
                </a:solidFill>
                <a:cs typeface="Hellix SemiBold"/>
              </a:rPr>
              <a:t>EDEN VALLEY</a:t>
            </a:r>
            <a:endParaRPr lang="en-US" sz="2400" dirty="0">
              <a:solidFill>
                <a:schemeClr val="bg1"/>
              </a:solidFill>
              <a:cs typeface="Hellix SemiBold"/>
            </a:endParaRP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95408E49-0FD1-49D2-9656-913FD5C19948}"/>
              </a:ext>
            </a:extLst>
          </p:cNvPr>
          <p:cNvSpPr txBox="1"/>
          <p:nvPr/>
        </p:nvSpPr>
        <p:spPr>
          <a:xfrm>
            <a:off x="6429373" y="3824438"/>
            <a:ext cx="2590802" cy="349711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schemeClr val="bg1"/>
                </a:solidFill>
                <a:cs typeface="Hellix SemiBold"/>
              </a:rPr>
              <a:t>McLAREN VALE</a:t>
            </a:r>
            <a:endParaRPr lang="en-US" sz="2400" dirty="0">
              <a:solidFill>
                <a:schemeClr val="bg1"/>
              </a:solidFill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5DE89B04-48C1-40B2-9533-AABF9BF30587}"/>
              </a:ext>
            </a:extLst>
          </p:cNvPr>
          <p:cNvSpPr txBox="1"/>
          <p:nvPr/>
        </p:nvSpPr>
        <p:spPr>
          <a:xfrm>
            <a:off x="7305673" y="4405463"/>
            <a:ext cx="2590802" cy="682110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40000"/>
              </a:buClr>
            </a:pPr>
            <a:r>
              <a:rPr lang="en-AU" sz="2400" b="1" dirty="0">
                <a:solidFill>
                  <a:schemeClr val="bg1"/>
                </a:solidFill>
                <a:cs typeface="Hellix SemiBold"/>
              </a:rPr>
              <a:t>LANGHORNE CREEK</a:t>
            </a:r>
            <a:endParaRPr lang="en-US" sz="2400" dirty="0">
              <a:solidFill>
                <a:schemeClr val="bg1"/>
              </a:solidFill>
              <a:cs typeface="Hellix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44386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341B0B26-1395-43A7-92F3-243439394D69}"/>
              </a:ext>
            </a:extLst>
          </p:cNvPr>
          <p:cNvSpPr txBox="1"/>
          <p:nvPr/>
        </p:nvSpPr>
        <p:spPr>
          <a:xfrm>
            <a:off x="-44617" y="82300"/>
            <a:ext cx="11026941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400" dirty="0">
                <a:solidFill>
                  <a:schemeClr val="bg1"/>
                </a:solidFill>
                <a:latin typeface="+mj-lt"/>
                <a:cs typeface="Hellix"/>
              </a:rPr>
              <a:t>KARAKTERISTIK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1CEAD8F-BB8E-4BA2-A99D-64C1E0CD1B4F}"/>
              </a:ext>
            </a:extLst>
          </p:cNvPr>
          <p:cNvSpPr txBox="1"/>
          <p:nvPr/>
        </p:nvSpPr>
        <p:spPr>
          <a:xfrm>
            <a:off x="-44617" y="872021"/>
            <a:ext cx="11026941" cy="92038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6400" b="1" spc="250" dirty="0">
                <a:solidFill>
                  <a:schemeClr val="bg1"/>
                </a:solidFill>
                <a:latin typeface="+mj-lt"/>
                <a:cs typeface="Hellix"/>
              </a:rPr>
              <a:t>DAN </a:t>
            </a:r>
            <a:r>
              <a:rPr lang="en-AU" sz="6400" b="1" spc="250" dirty="0">
                <a:latin typeface="+mj-lt"/>
                <a:cs typeface="Hellix"/>
              </a:rPr>
              <a:t>PROFIL RASA</a:t>
            </a: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D7E26982-53AC-4FFD-B636-9ABBE7553F15}"/>
              </a:ext>
            </a:extLst>
          </p:cNvPr>
          <p:cNvSpPr txBox="1"/>
          <p:nvPr/>
        </p:nvSpPr>
        <p:spPr>
          <a:xfrm>
            <a:off x="6388626" y="2967546"/>
            <a:ext cx="1076706" cy="2327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RASA</a:t>
            </a: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12B7A0C3-5C2F-45CA-B32A-D82E06E44F81}"/>
              </a:ext>
            </a:extLst>
          </p:cNvPr>
          <p:cNvSpPr txBox="1"/>
          <p:nvPr/>
        </p:nvSpPr>
        <p:spPr>
          <a:xfrm>
            <a:off x="7946954" y="3435388"/>
            <a:ext cx="2083480" cy="1374094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Ceri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hitam</a:t>
            </a:r>
            <a:endParaRPr lang="en-AU" sz="1400" dirty="0">
              <a:cs typeface="Hellix SemiBold"/>
            </a:endParaRP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i="1" dirty="0">
                <a:cs typeface="Hellix SemiBold"/>
              </a:rPr>
              <a:t>Blackcurrant 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i="1" dirty="0">
                <a:cs typeface="Hellix SemiBold"/>
              </a:rPr>
              <a:t>Mint 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 err="1">
                <a:cs typeface="Hellix SemiBold"/>
              </a:rPr>
              <a:t>Eukaliptus</a:t>
            </a:r>
            <a:r>
              <a:rPr lang="en-AU" sz="1400" dirty="0">
                <a:cs typeface="Hellix SemiBold"/>
              </a:rPr>
              <a:t> 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dirty="0">
                <a:cs typeface="Hellix SemiBold"/>
              </a:rPr>
              <a:t>Paprika</a:t>
            </a:r>
          </a:p>
          <a:p>
            <a:pPr marL="180975" indent="-180975">
              <a:spcAft>
                <a:spcPts val="100"/>
              </a:spcAft>
              <a:buClr>
                <a:srgbClr val="F40000"/>
              </a:buClr>
              <a:buFont typeface="Arial" panose="020B0604020202020204" pitchFamily="34" charset="0"/>
              <a:buChar char="-"/>
            </a:pPr>
            <a:r>
              <a:rPr lang="en-AU" sz="1400" i="1" dirty="0">
                <a:cs typeface="Hellix SemiBold"/>
              </a:rPr>
              <a:t>Cassis</a:t>
            </a:r>
          </a:p>
        </p:txBody>
      </p:sp>
      <p:sp>
        <p:nvSpPr>
          <p:cNvPr id="8" name="object 58">
            <a:extLst>
              <a:ext uri="{FF2B5EF4-FFF2-40B4-BE49-F238E27FC236}">
                <a16:creationId xmlns:a16="http://schemas.microsoft.com/office/drawing/2014/main" id="{3809DC30-37F8-48F4-8B5C-93133153E4AB}"/>
              </a:ext>
            </a:extLst>
          </p:cNvPr>
          <p:cNvSpPr txBox="1"/>
          <p:nvPr/>
        </p:nvSpPr>
        <p:spPr>
          <a:xfrm>
            <a:off x="7057170" y="5501196"/>
            <a:ext cx="1566419" cy="23275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>
                <a:solidFill>
                  <a:schemeClr val="bg1"/>
                </a:solidFill>
                <a:cs typeface="Hellix SemiBold"/>
              </a:rPr>
              <a:t>OAK FLAVOURS</a:t>
            </a:r>
            <a:endParaRPr lang="en-US" sz="1400" b="1" dirty="0">
              <a:solidFill>
                <a:schemeClr val="bg1"/>
              </a:solidFill>
              <a:cs typeface="Hellix SemiBold"/>
            </a:endParaRPr>
          </a:p>
        </p:txBody>
      </p:sp>
      <p:sp>
        <p:nvSpPr>
          <p:cNvPr id="9" name="object 58">
            <a:extLst>
              <a:ext uri="{FF2B5EF4-FFF2-40B4-BE49-F238E27FC236}">
                <a16:creationId xmlns:a16="http://schemas.microsoft.com/office/drawing/2014/main" id="{8423EF8E-449C-412E-9169-8FC774154212}"/>
              </a:ext>
            </a:extLst>
          </p:cNvPr>
          <p:cNvSpPr txBox="1"/>
          <p:nvPr/>
        </p:nvSpPr>
        <p:spPr>
          <a:xfrm>
            <a:off x="2516726" y="3463963"/>
            <a:ext cx="1522853" cy="217367"/>
          </a:xfrm>
          <a:prstGeom prst="rect">
            <a:avLst/>
          </a:prstGeom>
        </p:spPr>
        <p:txBody>
          <a:bodyPr vert="horz" wrap="none" lIns="0" tIns="17145" rIns="0" bIns="0" rtlCol="0" anchor="t" anchorCtr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AU" sz="1300" dirty="0">
                <a:cs typeface="Hellix SemiBold"/>
              </a:rPr>
              <a:t>Cabernet Sauvignon</a:t>
            </a:r>
            <a:endParaRPr lang="en-US" sz="1300" dirty="0">
              <a:cs typeface="Hellix SemiBold"/>
            </a:endParaRP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BD74E079-403C-4BDE-9D7F-5FB4F8B99D30}"/>
              </a:ext>
            </a:extLst>
          </p:cNvPr>
          <p:cNvSpPr txBox="1"/>
          <p:nvPr/>
        </p:nvSpPr>
        <p:spPr>
          <a:xfrm>
            <a:off x="2117653" y="3983102"/>
            <a:ext cx="605700" cy="180975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 err="1">
                <a:cs typeface="Hellix SemiBold"/>
              </a:rPr>
              <a:t>Ringan</a:t>
            </a:r>
            <a:endParaRPr lang="en-US" sz="1300" dirty="0">
              <a:cs typeface="Hellix SemiBold"/>
            </a:endParaRP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9295A142-E49A-436C-A285-2630C428180D}"/>
              </a:ext>
            </a:extLst>
          </p:cNvPr>
          <p:cNvSpPr txBox="1"/>
          <p:nvPr/>
        </p:nvSpPr>
        <p:spPr>
          <a:xfrm>
            <a:off x="2704303" y="3986721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Sedang </a:t>
            </a:r>
          </a:p>
        </p:txBody>
      </p:sp>
      <p:sp>
        <p:nvSpPr>
          <p:cNvPr id="12" name="object 58">
            <a:extLst>
              <a:ext uri="{FF2B5EF4-FFF2-40B4-BE49-F238E27FC236}">
                <a16:creationId xmlns:a16="http://schemas.microsoft.com/office/drawing/2014/main" id="{CF0EECF9-7FAE-4017-8BF3-6FF614424D96}"/>
              </a:ext>
            </a:extLst>
          </p:cNvPr>
          <p:cNvSpPr txBox="1"/>
          <p:nvPr/>
        </p:nvSpPr>
        <p:spPr>
          <a:xfrm>
            <a:off x="3736903" y="3986721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 err="1">
                <a:cs typeface="Hellix SemiBold"/>
              </a:rPr>
              <a:t>Kental</a:t>
            </a:r>
            <a:endParaRPr lang="en-US" sz="1300" dirty="0">
              <a:cs typeface="Hellix SemiBold"/>
            </a:endParaRPr>
          </a:p>
        </p:txBody>
      </p:sp>
      <p:sp>
        <p:nvSpPr>
          <p:cNvPr id="13" name="object 58">
            <a:extLst>
              <a:ext uri="{FF2B5EF4-FFF2-40B4-BE49-F238E27FC236}">
                <a16:creationId xmlns:a16="http://schemas.microsoft.com/office/drawing/2014/main" id="{5B1CDA7A-4051-48A2-8295-102DB0826DED}"/>
              </a:ext>
            </a:extLst>
          </p:cNvPr>
          <p:cNvSpPr txBox="1"/>
          <p:nvPr/>
        </p:nvSpPr>
        <p:spPr>
          <a:xfrm>
            <a:off x="2117653" y="4653471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i="1" dirty="0">
                <a:cs typeface="Hellix SemiBold"/>
              </a:rPr>
              <a:t>Dry</a:t>
            </a:r>
          </a:p>
        </p:txBody>
      </p:sp>
      <p:sp>
        <p:nvSpPr>
          <p:cNvPr id="14" name="object 58">
            <a:extLst>
              <a:ext uri="{FF2B5EF4-FFF2-40B4-BE49-F238E27FC236}">
                <a16:creationId xmlns:a16="http://schemas.microsoft.com/office/drawing/2014/main" id="{E2B3AE71-8864-4F6D-B816-E6FA21E8057A}"/>
              </a:ext>
            </a:extLst>
          </p:cNvPr>
          <p:cNvSpPr txBox="1"/>
          <p:nvPr/>
        </p:nvSpPr>
        <p:spPr>
          <a:xfrm>
            <a:off x="2694778" y="4653471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00" i="1" dirty="0">
                <a:cs typeface="Hellix SemiBold"/>
              </a:rPr>
              <a:t>Medium dry</a:t>
            </a:r>
          </a:p>
        </p:txBody>
      </p:sp>
      <p:sp>
        <p:nvSpPr>
          <p:cNvPr id="15" name="object 58">
            <a:extLst>
              <a:ext uri="{FF2B5EF4-FFF2-40B4-BE49-F238E27FC236}">
                <a16:creationId xmlns:a16="http://schemas.microsoft.com/office/drawing/2014/main" id="{DCCE7ABC-AA69-4E68-940F-8A6D06965470}"/>
              </a:ext>
            </a:extLst>
          </p:cNvPr>
          <p:cNvSpPr txBox="1"/>
          <p:nvPr/>
        </p:nvSpPr>
        <p:spPr>
          <a:xfrm>
            <a:off x="3736903" y="4653471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i="1" dirty="0">
                <a:cs typeface="Hellix SemiBold"/>
              </a:rPr>
              <a:t>Sweet</a:t>
            </a:r>
          </a:p>
        </p:txBody>
      </p:sp>
      <p:sp>
        <p:nvSpPr>
          <p:cNvPr id="16" name="object 58">
            <a:extLst>
              <a:ext uri="{FF2B5EF4-FFF2-40B4-BE49-F238E27FC236}">
                <a16:creationId xmlns:a16="http://schemas.microsoft.com/office/drawing/2014/main" id="{A1B4901B-2474-4FAE-B906-732FFC7DABFF}"/>
              </a:ext>
            </a:extLst>
          </p:cNvPr>
          <p:cNvSpPr txBox="1"/>
          <p:nvPr/>
        </p:nvSpPr>
        <p:spPr>
          <a:xfrm>
            <a:off x="2117653" y="5329746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 err="1">
                <a:cs typeface="Hellix SemiBold"/>
              </a:rPr>
              <a:t>Rendah</a:t>
            </a:r>
            <a:endParaRPr lang="en-US" sz="1300" dirty="0">
              <a:cs typeface="Hellix SemiBold"/>
            </a:endParaRPr>
          </a:p>
        </p:txBody>
      </p:sp>
      <p:sp>
        <p:nvSpPr>
          <p:cNvPr id="17" name="object 58">
            <a:extLst>
              <a:ext uri="{FF2B5EF4-FFF2-40B4-BE49-F238E27FC236}">
                <a16:creationId xmlns:a16="http://schemas.microsoft.com/office/drawing/2014/main" id="{6018B02B-2455-46EB-9471-29C8665483D1}"/>
              </a:ext>
            </a:extLst>
          </p:cNvPr>
          <p:cNvSpPr txBox="1"/>
          <p:nvPr/>
        </p:nvSpPr>
        <p:spPr>
          <a:xfrm>
            <a:off x="2704303" y="5329746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Sedang</a:t>
            </a:r>
          </a:p>
        </p:txBody>
      </p:sp>
      <p:sp>
        <p:nvSpPr>
          <p:cNvPr id="18" name="object 58">
            <a:extLst>
              <a:ext uri="{FF2B5EF4-FFF2-40B4-BE49-F238E27FC236}">
                <a16:creationId xmlns:a16="http://schemas.microsoft.com/office/drawing/2014/main" id="{DDDD9B06-6A81-4A31-A08F-B01FD24084FB}"/>
              </a:ext>
            </a:extLst>
          </p:cNvPr>
          <p:cNvSpPr txBox="1"/>
          <p:nvPr/>
        </p:nvSpPr>
        <p:spPr>
          <a:xfrm>
            <a:off x="3736903" y="5329746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Tinggi</a:t>
            </a:r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1B947AF4-1026-46C2-9D31-489D2CAB4DBB}"/>
              </a:ext>
            </a:extLst>
          </p:cNvPr>
          <p:cNvSpPr txBox="1"/>
          <p:nvPr/>
        </p:nvSpPr>
        <p:spPr>
          <a:xfrm>
            <a:off x="2070028" y="6177471"/>
            <a:ext cx="6057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US" sz="1300" dirty="0">
                <a:cs typeface="Hellix SemiBold"/>
              </a:rPr>
              <a:t>8%</a:t>
            </a:r>
          </a:p>
        </p:txBody>
      </p:sp>
      <p:sp>
        <p:nvSpPr>
          <p:cNvPr id="20" name="object 58">
            <a:extLst>
              <a:ext uri="{FF2B5EF4-FFF2-40B4-BE49-F238E27FC236}">
                <a16:creationId xmlns:a16="http://schemas.microsoft.com/office/drawing/2014/main" id="{28A1C2F5-47D3-49C0-85E5-D929C8706A38}"/>
              </a:ext>
            </a:extLst>
          </p:cNvPr>
          <p:cNvSpPr txBox="1"/>
          <p:nvPr/>
        </p:nvSpPr>
        <p:spPr>
          <a:xfrm>
            <a:off x="3047203" y="6177471"/>
            <a:ext cx="112785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13.5–15.5%</a:t>
            </a:r>
          </a:p>
        </p:txBody>
      </p:sp>
      <p:sp>
        <p:nvSpPr>
          <p:cNvPr id="21" name="object 58">
            <a:extLst>
              <a:ext uri="{FF2B5EF4-FFF2-40B4-BE49-F238E27FC236}">
                <a16:creationId xmlns:a16="http://schemas.microsoft.com/office/drawing/2014/main" id="{972B431C-0CC9-4C7C-98D8-7FED06971F17}"/>
              </a:ext>
            </a:extLst>
          </p:cNvPr>
          <p:cNvSpPr txBox="1"/>
          <p:nvPr/>
        </p:nvSpPr>
        <p:spPr>
          <a:xfrm>
            <a:off x="3784528" y="6177471"/>
            <a:ext cx="720000" cy="177356"/>
          </a:xfrm>
          <a:prstGeom prst="rect">
            <a:avLst/>
          </a:prstGeom>
        </p:spPr>
        <p:txBody>
          <a:bodyPr vert="horz" wrap="none" lIns="0" tIns="17145" rIns="0" bIns="0" rtlCol="0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1300" dirty="0">
                <a:cs typeface="Hellix SemiBold"/>
              </a:rPr>
              <a:t>17%</a:t>
            </a:r>
          </a:p>
        </p:txBody>
      </p:sp>
      <p:sp>
        <p:nvSpPr>
          <p:cNvPr id="28" name="object 58">
            <a:extLst>
              <a:ext uri="{FF2B5EF4-FFF2-40B4-BE49-F238E27FC236}">
                <a16:creationId xmlns:a16="http://schemas.microsoft.com/office/drawing/2014/main" id="{A83AEB10-FF7C-4142-B0AE-5F9E83D9EBDF}"/>
              </a:ext>
            </a:extLst>
          </p:cNvPr>
          <p:cNvSpPr txBox="1"/>
          <p:nvPr/>
        </p:nvSpPr>
        <p:spPr>
          <a:xfrm>
            <a:off x="7156379" y="5759488"/>
            <a:ext cx="1387546" cy="663643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AU" sz="1400" dirty="0" err="1">
                <a:cs typeface="Hellix SemiBold"/>
              </a:rPr>
              <a:t>dengan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sedikit</a:t>
            </a:r>
            <a:endParaRPr lang="en-AU" sz="1400" dirty="0">
              <a:cs typeface="Hellix SemiBold"/>
            </a:endParaRPr>
          </a:p>
          <a:p>
            <a:pPr algn="ctr">
              <a:buClr>
                <a:srgbClr val="F40000"/>
              </a:buClr>
            </a:pPr>
            <a:r>
              <a:rPr lang="en-AU" sz="1400" dirty="0" err="1">
                <a:cs typeface="Hellix SemiBold"/>
              </a:rPr>
              <a:t>sentuhan</a:t>
            </a:r>
            <a:r>
              <a:rPr lang="en-AU" sz="1400" dirty="0">
                <a:cs typeface="Hellix SemiBold"/>
              </a:rPr>
              <a:t> roti </a:t>
            </a:r>
            <a:r>
              <a:rPr lang="en-AU" sz="1400" dirty="0" err="1">
                <a:cs typeface="Hellix SemiBold"/>
              </a:rPr>
              <a:t>bakar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atau</a:t>
            </a:r>
            <a:r>
              <a:rPr lang="en-AU" sz="1400" dirty="0">
                <a:cs typeface="Hellix SemiBold"/>
              </a:rPr>
              <a:t> </a:t>
            </a:r>
            <a:r>
              <a:rPr lang="en-AU" sz="1400" dirty="0" err="1">
                <a:cs typeface="Hellix SemiBold"/>
              </a:rPr>
              <a:t>vanila</a:t>
            </a:r>
            <a:endParaRPr lang="en-AU" sz="1400" dirty="0">
              <a:cs typeface="Hellix SemiBold"/>
            </a:endParaRPr>
          </a:p>
        </p:txBody>
      </p:sp>
      <p:sp>
        <p:nvSpPr>
          <p:cNvPr id="30" name="object 58">
            <a:extLst>
              <a:ext uri="{FF2B5EF4-FFF2-40B4-BE49-F238E27FC236}">
                <a16:creationId xmlns:a16="http://schemas.microsoft.com/office/drawing/2014/main" id="{E8C162D9-81C9-4B66-8791-E2996DBEED5F}"/>
              </a:ext>
            </a:extLst>
          </p:cNvPr>
          <p:cNvSpPr txBox="1"/>
          <p:nvPr/>
        </p:nvSpPr>
        <p:spPr>
          <a:xfrm>
            <a:off x="975036" y="4120071"/>
            <a:ext cx="718146" cy="294311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b="1" spc="100" dirty="0">
                <a:cs typeface="Hellix SemiBold"/>
              </a:rPr>
              <a:t>BODY</a:t>
            </a:r>
          </a:p>
        </p:txBody>
      </p:sp>
      <p:sp>
        <p:nvSpPr>
          <p:cNvPr id="31" name="object 58">
            <a:extLst>
              <a:ext uri="{FF2B5EF4-FFF2-40B4-BE49-F238E27FC236}">
                <a16:creationId xmlns:a16="http://schemas.microsoft.com/office/drawing/2014/main" id="{C879BFBE-6AD4-4BC4-B885-3F55CB79AA30}"/>
              </a:ext>
            </a:extLst>
          </p:cNvPr>
          <p:cNvSpPr txBox="1"/>
          <p:nvPr/>
        </p:nvSpPr>
        <p:spPr>
          <a:xfrm>
            <a:off x="128651" y="4777296"/>
            <a:ext cx="1564531" cy="294311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b="1" spc="100" dirty="0">
                <a:cs typeface="Hellix SemiBold"/>
              </a:rPr>
              <a:t>SWEETNESS</a:t>
            </a:r>
          </a:p>
        </p:txBody>
      </p:sp>
      <p:sp>
        <p:nvSpPr>
          <p:cNvPr id="32" name="object 58">
            <a:extLst>
              <a:ext uri="{FF2B5EF4-FFF2-40B4-BE49-F238E27FC236}">
                <a16:creationId xmlns:a16="http://schemas.microsoft.com/office/drawing/2014/main" id="{E9811405-4407-4F37-A0A5-4D555B66D2B9}"/>
              </a:ext>
            </a:extLst>
          </p:cNvPr>
          <p:cNvSpPr txBox="1"/>
          <p:nvPr/>
        </p:nvSpPr>
        <p:spPr>
          <a:xfrm>
            <a:off x="940861" y="5453571"/>
            <a:ext cx="752321" cy="294311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b="1" spc="100" dirty="0">
                <a:cs typeface="Hellix SemiBold"/>
              </a:rPr>
              <a:t>TANIN</a:t>
            </a:r>
          </a:p>
        </p:txBody>
      </p:sp>
      <p:sp>
        <p:nvSpPr>
          <p:cNvPr id="33" name="object 58">
            <a:extLst>
              <a:ext uri="{FF2B5EF4-FFF2-40B4-BE49-F238E27FC236}">
                <a16:creationId xmlns:a16="http://schemas.microsoft.com/office/drawing/2014/main" id="{7C7062C8-2B6D-4356-AF76-4A621F037C53}"/>
              </a:ext>
            </a:extLst>
          </p:cNvPr>
          <p:cNvSpPr txBox="1"/>
          <p:nvPr/>
        </p:nvSpPr>
        <p:spPr>
          <a:xfrm>
            <a:off x="680083" y="5739321"/>
            <a:ext cx="1013099" cy="294311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b="1" spc="100" dirty="0">
                <a:cs typeface="Hellix SemiBold"/>
              </a:rPr>
              <a:t>ACIDITY</a:t>
            </a:r>
          </a:p>
        </p:txBody>
      </p:sp>
      <p:sp>
        <p:nvSpPr>
          <p:cNvPr id="34" name="object 58">
            <a:extLst>
              <a:ext uri="{FF2B5EF4-FFF2-40B4-BE49-F238E27FC236}">
                <a16:creationId xmlns:a16="http://schemas.microsoft.com/office/drawing/2014/main" id="{3C896C91-E6A3-4A58-BA12-375E99811655}"/>
              </a:ext>
            </a:extLst>
          </p:cNvPr>
          <p:cNvSpPr txBox="1"/>
          <p:nvPr/>
        </p:nvSpPr>
        <p:spPr>
          <a:xfrm>
            <a:off x="462076" y="6320346"/>
            <a:ext cx="1231106" cy="294311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b="1" spc="100" dirty="0">
                <a:cs typeface="Hellix SemiBold"/>
              </a:rPr>
              <a:t>ALCOHOL</a:t>
            </a:r>
          </a:p>
        </p:txBody>
      </p:sp>
      <p:sp>
        <p:nvSpPr>
          <p:cNvPr id="35" name="object 58">
            <a:extLst>
              <a:ext uri="{FF2B5EF4-FFF2-40B4-BE49-F238E27FC236}">
                <a16:creationId xmlns:a16="http://schemas.microsoft.com/office/drawing/2014/main" id="{236A6892-99A8-4026-8546-EF0A2F76CEAB}"/>
              </a:ext>
            </a:extLst>
          </p:cNvPr>
          <p:cNvSpPr txBox="1"/>
          <p:nvPr/>
        </p:nvSpPr>
        <p:spPr>
          <a:xfrm>
            <a:off x="756964" y="3034221"/>
            <a:ext cx="936218" cy="294311"/>
          </a:xfrm>
          <a:prstGeom prst="rect">
            <a:avLst/>
          </a:prstGeom>
        </p:spPr>
        <p:txBody>
          <a:bodyPr vert="horz" wrap="none" lIns="0" tIns="17145" rIns="0" bIns="0" rtlCol="0">
            <a:spAutoFit/>
          </a:bodyPr>
          <a:lstStyle/>
          <a:p>
            <a:pPr algn="r">
              <a:buClr>
                <a:srgbClr val="F40000"/>
              </a:buClr>
            </a:pPr>
            <a:r>
              <a:rPr lang="en-US" b="1" spc="100" dirty="0">
                <a:cs typeface="Hellix SemiBold"/>
              </a:rPr>
              <a:t>WARNA</a:t>
            </a:r>
          </a:p>
        </p:txBody>
      </p:sp>
      <p:sp>
        <p:nvSpPr>
          <p:cNvPr id="36" name="object 58">
            <a:extLst>
              <a:ext uri="{FF2B5EF4-FFF2-40B4-BE49-F238E27FC236}">
                <a16:creationId xmlns:a16="http://schemas.microsoft.com/office/drawing/2014/main" id="{85875A50-382C-4ED8-9392-12448E18886A}"/>
              </a:ext>
            </a:extLst>
          </p:cNvPr>
          <p:cNvSpPr txBox="1"/>
          <p:nvPr/>
        </p:nvSpPr>
        <p:spPr>
          <a:xfrm>
            <a:off x="3135770" y="2615121"/>
            <a:ext cx="1695978" cy="232756"/>
          </a:xfrm>
          <a:prstGeom prst="rect">
            <a:avLst/>
          </a:prstGeom>
          <a:solidFill>
            <a:schemeClr val="bg1"/>
          </a:solidFill>
        </p:spPr>
        <p:txBody>
          <a:bodyPr vert="horz" wrap="none" lIns="0" tIns="17145" rIns="0" bIns="0" rtlCol="0">
            <a:spAutoFit/>
          </a:bodyPr>
          <a:lstStyle/>
          <a:p>
            <a:pPr algn="ctr">
              <a:buClr>
                <a:srgbClr val="F40000"/>
              </a:buClr>
            </a:pPr>
            <a:r>
              <a:rPr lang="en-US" sz="1400" b="1" spc="100" dirty="0">
                <a:solidFill>
                  <a:schemeClr val="accent1"/>
                </a:solidFill>
                <a:cs typeface="Hellix SemiBold"/>
              </a:rPr>
              <a:t>KARAKTERISTIK </a:t>
            </a:r>
          </a:p>
        </p:txBody>
      </p:sp>
    </p:spTree>
    <p:extLst>
      <p:ext uri="{BB962C8B-B14F-4D97-AF65-F5344CB8AC3E}">
        <p14:creationId xmlns:p14="http://schemas.microsoft.com/office/powerpoint/2010/main" val="3013217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479C7FBB-DB9D-4593-BDC0-76FDC38E8C3D}"/>
              </a:ext>
            </a:extLst>
          </p:cNvPr>
          <p:cNvSpPr txBox="1"/>
          <p:nvPr/>
        </p:nvSpPr>
        <p:spPr>
          <a:xfrm>
            <a:off x="-44617" y="291850"/>
            <a:ext cx="11026941" cy="10607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7600" b="1" i="0" u="none" strike="noStrike" kern="1200" cap="none" spc="100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PADANAN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CE4A7EE0-4ABD-40D4-B38F-836C9CFE8CA3}"/>
              </a:ext>
            </a:extLst>
          </p:cNvPr>
          <p:cNvSpPr txBox="1"/>
          <p:nvPr/>
        </p:nvSpPr>
        <p:spPr>
          <a:xfrm>
            <a:off x="-120817" y="1129196"/>
            <a:ext cx="11026941" cy="1080604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74445" algn="l"/>
              </a:tabLst>
              <a:defRPr/>
            </a:pPr>
            <a:r>
              <a:rPr kumimoji="0" lang="en-AU" sz="7600" b="1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Hellix"/>
              </a:rPr>
              <a:t>MAKANAN</a:t>
            </a:r>
          </a:p>
        </p:txBody>
      </p:sp>
      <p:sp>
        <p:nvSpPr>
          <p:cNvPr id="6" name="object 58">
            <a:extLst>
              <a:ext uri="{FF2B5EF4-FFF2-40B4-BE49-F238E27FC236}">
                <a16:creationId xmlns:a16="http://schemas.microsoft.com/office/drawing/2014/main" id="{8DD0ABBA-3C3B-4E73-9A83-C24B4FCB1B46}"/>
              </a:ext>
            </a:extLst>
          </p:cNvPr>
          <p:cNvSpPr txBox="1"/>
          <p:nvPr/>
        </p:nvSpPr>
        <p:spPr>
          <a:xfrm>
            <a:off x="833684" y="5559463"/>
            <a:ext cx="1825696" cy="1248419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600" b="1" dirty="0">
                <a:solidFill>
                  <a:prstClr val="black"/>
                </a:solidFill>
                <a:cs typeface="Hellix SemiBold"/>
              </a:rPr>
              <a:t>DAGING DENGAN KADAR LEMAK TINGGI</a:t>
            </a:r>
          </a:p>
          <a:p>
            <a:pPr lvl="0" algn="ctr">
              <a:buClr>
                <a:srgbClr val="F40000"/>
              </a:buClr>
              <a:defRPr/>
            </a:pPr>
            <a:r>
              <a:rPr lang="en-AU" sz="1600" dirty="0" err="1">
                <a:solidFill>
                  <a:prstClr val="black"/>
                </a:solidFill>
                <a:cs typeface="Hellix SemiBold"/>
              </a:rPr>
              <a:t>seperti</a:t>
            </a:r>
            <a:r>
              <a:rPr lang="en-AU" sz="1600" dirty="0">
                <a:solidFill>
                  <a:prstClr val="black"/>
                </a:solidFill>
                <a:cs typeface="Hellix SemiBold"/>
              </a:rPr>
              <a:t> </a:t>
            </a:r>
            <a:r>
              <a:rPr lang="en-AU" sz="1600" i="1" dirty="0">
                <a:solidFill>
                  <a:prstClr val="black"/>
                </a:solidFill>
                <a:cs typeface="Hellix SemiBold"/>
              </a:rPr>
              <a:t>lamb </a:t>
            </a:r>
          </a:p>
          <a:p>
            <a:pPr lvl="0" algn="ctr">
              <a:buClr>
                <a:srgbClr val="F40000"/>
              </a:buClr>
              <a:defRPr/>
            </a:pPr>
            <a:r>
              <a:rPr lang="en-AU" sz="1600" i="1" dirty="0">
                <a:solidFill>
                  <a:prstClr val="black"/>
                </a:solidFill>
                <a:cs typeface="Hellix SemiBold"/>
              </a:rPr>
              <a:t>chops</a:t>
            </a: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B1F9D539-CA1C-4906-99E1-E56D0AB3844A}"/>
              </a:ext>
            </a:extLst>
          </p:cNvPr>
          <p:cNvSpPr txBox="1"/>
          <p:nvPr/>
        </p:nvSpPr>
        <p:spPr>
          <a:xfrm>
            <a:off x="3136829" y="5559463"/>
            <a:ext cx="1825696" cy="1002197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600" b="1" dirty="0">
                <a:solidFill>
                  <a:prstClr val="black"/>
                </a:solidFill>
                <a:cs typeface="Hellix SemiBold"/>
              </a:rPr>
              <a:t>POTONGAN DAGING SAPI</a:t>
            </a:r>
          </a:p>
          <a:p>
            <a:pPr lvl="0" algn="ctr">
              <a:buClr>
                <a:srgbClr val="F40000"/>
              </a:buClr>
              <a:defRPr/>
            </a:pPr>
            <a:r>
              <a:rPr lang="en-AU" sz="1600" dirty="0" err="1">
                <a:solidFill>
                  <a:prstClr val="black"/>
                </a:solidFill>
                <a:cs typeface="Hellix SemiBold"/>
              </a:rPr>
              <a:t>seperti</a:t>
            </a:r>
            <a:r>
              <a:rPr lang="en-AU" sz="1600" dirty="0">
                <a:solidFill>
                  <a:prstClr val="black"/>
                </a:solidFill>
                <a:cs typeface="Hellix SemiBold"/>
              </a:rPr>
              <a:t> </a:t>
            </a:r>
            <a:r>
              <a:rPr lang="en-AU" sz="1600" i="1" dirty="0">
                <a:solidFill>
                  <a:prstClr val="black"/>
                </a:solidFill>
                <a:cs typeface="Hellix SemiBold"/>
              </a:rPr>
              <a:t>ribs</a:t>
            </a:r>
            <a:r>
              <a:rPr lang="en-AU" sz="1600" dirty="0">
                <a:solidFill>
                  <a:prstClr val="black"/>
                </a:solidFill>
                <a:cs typeface="Hellix SemiBold"/>
              </a:rPr>
              <a:t> dan </a:t>
            </a:r>
            <a:r>
              <a:rPr lang="en-AU" sz="1600" i="1" dirty="0">
                <a:solidFill>
                  <a:prstClr val="black"/>
                </a:solidFill>
                <a:cs typeface="Hellix SemiBold"/>
              </a:rPr>
              <a:t>scotch fillet</a:t>
            </a:r>
          </a:p>
        </p:txBody>
      </p:sp>
      <p:sp>
        <p:nvSpPr>
          <p:cNvPr id="10" name="object 58">
            <a:extLst>
              <a:ext uri="{FF2B5EF4-FFF2-40B4-BE49-F238E27FC236}">
                <a16:creationId xmlns:a16="http://schemas.microsoft.com/office/drawing/2014/main" id="{998B0CD9-1476-4080-9CC8-F6C40E1976B8}"/>
              </a:ext>
            </a:extLst>
          </p:cNvPr>
          <p:cNvSpPr txBox="1"/>
          <p:nvPr/>
        </p:nvSpPr>
        <p:spPr>
          <a:xfrm>
            <a:off x="5499029" y="5559463"/>
            <a:ext cx="1825696" cy="755976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600" b="1" dirty="0">
                <a:solidFill>
                  <a:prstClr val="black"/>
                </a:solidFill>
                <a:cs typeface="Hellix SemiBold"/>
              </a:rPr>
              <a:t>BEEF STEW</a:t>
            </a:r>
          </a:p>
          <a:p>
            <a:pPr lvl="0" algn="ctr">
              <a:buClr>
                <a:srgbClr val="F40000"/>
              </a:buClr>
              <a:defRPr/>
            </a:pPr>
            <a:r>
              <a:rPr lang="en-AU" sz="1600" b="1" dirty="0">
                <a:solidFill>
                  <a:prstClr val="black"/>
                </a:solidFill>
                <a:cs typeface="Hellix SemiBold"/>
              </a:rPr>
              <a:t>(REBUSAN DAGING SAPI)</a:t>
            </a:r>
          </a:p>
        </p:txBody>
      </p:sp>
      <p:sp>
        <p:nvSpPr>
          <p:cNvPr id="11" name="object 58">
            <a:extLst>
              <a:ext uri="{FF2B5EF4-FFF2-40B4-BE49-F238E27FC236}">
                <a16:creationId xmlns:a16="http://schemas.microsoft.com/office/drawing/2014/main" id="{151CBAD3-1AE0-4DC8-BD68-BBADAC77D76E}"/>
              </a:ext>
            </a:extLst>
          </p:cNvPr>
          <p:cNvSpPr txBox="1"/>
          <p:nvPr/>
        </p:nvSpPr>
        <p:spPr>
          <a:xfrm>
            <a:off x="7880279" y="5559463"/>
            <a:ext cx="1825696" cy="263534"/>
          </a:xfrm>
          <a:prstGeom prst="rect">
            <a:avLst/>
          </a:prstGeom>
        </p:spPr>
        <p:txBody>
          <a:bodyPr vert="horz" wrap="square" lIns="0" tIns="17145" rIns="0" bIns="0" rtlCol="0" anchor="t" anchorCtr="0">
            <a:spAutoFit/>
          </a:bodyPr>
          <a:lstStyle/>
          <a:p>
            <a:pPr lvl="0" algn="ctr">
              <a:buClr>
                <a:srgbClr val="F40000"/>
              </a:buClr>
              <a:defRPr/>
            </a:pPr>
            <a:r>
              <a:rPr lang="en-AU" sz="1600" b="1" dirty="0">
                <a:solidFill>
                  <a:prstClr val="black"/>
                </a:solidFill>
                <a:cs typeface="Hellix SemiBold"/>
              </a:rPr>
              <a:t>DADA BEBEK</a:t>
            </a:r>
          </a:p>
        </p:txBody>
      </p:sp>
    </p:spTree>
    <p:extLst>
      <p:ext uri="{BB962C8B-B14F-4D97-AF65-F5344CB8AC3E}">
        <p14:creationId xmlns:p14="http://schemas.microsoft.com/office/powerpoint/2010/main" val="3632865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31184782-8E52-4CD9-958C-2CC62AD70DAA}"/>
              </a:ext>
            </a:extLst>
          </p:cNvPr>
          <p:cNvSpPr txBox="1"/>
          <p:nvPr/>
        </p:nvSpPr>
        <p:spPr>
          <a:xfrm>
            <a:off x="0" y="4658834"/>
            <a:ext cx="10691813" cy="35585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3000" b="1" spc="400" dirty="0">
                <a:solidFill>
                  <a:schemeClr val="bg1"/>
                </a:solidFill>
                <a:latin typeface="+mj-lt"/>
                <a:cs typeface="Hellix"/>
              </a:rPr>
              <a:t>CABERNET SAUVIGNON:</a:t>
            </a:r>
            <a:endParaRPr lang="en-AU" sz="3000" b="1" spc="4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AEBDE32-0AF2-496C-AD76-E3516CF603FA}"/>
              </a:ext>
            </a:extLst>
          </p:cNvPr>
          <p:cNvSpPr txBox="1"/>
          <p:nvPr/>
        </p:nvSpPr>
        <p:spPr>
          <a:xfrm>
            <a:off x="1592378" y="5402991"/>
            <a:ext cx="8929485" cy="17846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6000" b="1" dirty="0">
                <a:latin typeface="+mj-lt"/>
                <a:cs typeface="Hellix"/>
              </a:rPr>
              <a:t>PERMATA AUSTRALIA YANG KOMPLEKS</a:t>
            </a:r>
          </a:p>
        </p:txBody>
      </p:sp>
    </p:spTree>
    <p:extLst>
      <p:ext uri="{BB962C8B-B14F-4D97-AF65-F5344CB8AC3E}">
        <p14:creationId xmlns:p14="http://schemas.microsoft.com/office/powerpoint/2010/main" val="3711576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453690F-4F66-4C17-AC2D-0D3158803BCB}"/>
              </a:ext>
            </a:extLst>
          </p:cNvPr>
          <p:cNvSpPr txBox="1">
            <a:spLocks/>
          </p:cNvSpPr>
          <p:nvPr/>
        </p:nvSpPr>
        <p:spPr>
          <a:xfrm>
            <a:off x="0" y="2575757"/>
            <a:ext cx="10691814" cy="1243930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281430" algn="l"/>
                <a:tab pos="2681605" algn="l"/>
                <a:tab pos="4067810" algn="l"/>
                <a:tab pos="5422265" algn="l"/>
                <a:tab pos="7200265" algn="l"/>
                <a:tab pos="9970770" algn="l"/>
              </a:tabLst>
            </a:pPr>
            <a:r>
              <a:rPr lang="pt-BR" sz="10000" spc="300" dirty="0">
                <a:solidFill>
                  <a:schemeClr val="bg1"/>
                </a:solidFill>
              </a:rPr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267581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C04C2A8-665F-41B8-BD06-1B6FB8EF83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87525C-1FD7-4EC6-8B3B-EB036604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5400" dirty="0" err="1">
                <a:solidFill>
                  <a:srgbClr val="F40000"/>
                </a:solidFill>
              </a:rPr>
              <a:t>Judul</a:t>
            </a:r>
            <a:r>
              <a:rPr lang="en-AU" sz="5400" dirty="0">
                <a:solidFill>
                  <a:srgbClr val="F40000"/>
                </a:solidFill>
              </a:rPr>
              <a:t> </a:t>
            </a:r>
            <a:r>
              <a:rPr lang="en-AU" sz="5400" dirty="0"/>
              <a:t>slide ADA di </a:t>
            </a:r>
            <a:r>
              <a:rPr lang="en-AU" sz="5400" dirty="0" err="1"/>
              <a:t>sini</a:t>
            </a:r>
            <a:endParaRPr lang="en-AU" sz="5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D0960-9D49-4868-BB1A-FC0F5C6EFF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00749" y="1076325"/>
            <a:ext cx="3600000" cy="6057900"/>
          </a:xfrm>
        </p:spPr>
        <p:txBody>
          <a:bodyPr/>
          <a:lstStyle/>
          <a:p>
            <a:r>
              <a:rPr lang="en-AU" dirty="0"/>
              <a:t>Masukkan </a:t>
            </a:r>
            <a:r>
              <a:rPr lang="en-AU" dirty="0" err="1"/>
              <a:t>teks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  <a:p>
            <a:pPr marL="180000" marR="0" lvl="0" indent="-180000" algn="l" defTabSz="100794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40000"/>
              </a:buClr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Masukkan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teks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sini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r>
              <a:rPr lang="en-AU" dirty="0"/>
              <a:t>Masukkan </a:t>
            </a:r>
            <a:r>
              <a:rPr lang="en-AU" dirty="0" err="1"/>
              <a:t>teks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  <a:p>
            <a:r>
              <a:rPr lang="en-AU" dirty="0"/>
              <a:t>Masukkan </a:t>
            </a:r>
            <a:r>
              <a:rPr lang="en-AU" dirty="0" err="1"/>
              <a:t>teks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  <a:p>
            <a:r>
              <a:rPr lang="en-AU" dirty="0"/>
              <a:t>Masukkan </a:t>
            </a:r>
            <a:r>
              <a:rPr lang="en-AU" dirty="0" err="1"/>
              <a:t>teks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  <a:p>
            <a:r>
              <a:rPr lang="en-AU" dirty="0"/>
              <a:t>Masukkan </a:t>
            </a:r>
            <a:r>
              <a:rPr lang="en-AU" dirty="0" err="1"/>
              <a:t>teks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  <a:p>
            <a:r>
              <a:rPr lang="en-AU" dirty="0"/>
              <a:t>Masukkan </a:t>
            </a:r>
            <a:r>
              <a:rPr lang="en-AU" dirty="0" err="1"/>
              <a:t>teks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324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FC07D9-A71E-4C83-B796-8509C7B58D00}"/>
              </a:ext>
            </a:extLst>
          </p:cNvPr>
          <p:cNvSpPr txBox="1">
            <a:spLocks/>
          </p:cNvSpPr>
          <p:nvPr/>
        </p:nvSpPr>
        <p:spPr>
          <a:xfrm>
            <a:off x="6565203" y="997907"/>
            <a:ext cx="3543302" cy="2466975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8000"/>
              </a:lnSpc>
              <a:spcBef>
                <a:spcPts val="0"/>
              </a:spcBef>
              <a:buNone/>
            </a:pPr>
            <a:r>
              <a:rPr lang="en-AU" dirty="0" err="1">
                <a:solidFill>
                  <a:schemeClr val="bg1"/>
                </a:solidFill>
              </a:rPr>
              <a:t>Kecantikan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itu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tidak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sesuatu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dilihat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secara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fisik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Cabernet Sauvignon, </a:t>
            </a:r>
            <a:r>
              <a:rPr lang="en-AU" dirty="0" err="1">
                <a:solidFill>
                  <a:schemeClr val="bg1"/>
                </a:solidFill>
              </a:rPr>
              <a:t>walaupun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varietas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warna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hitam</a:t>
            </a:r>
            <a:r>
              <a:rPr lang="en-AU" dirty="0">
                <a:solidFill>
                  <a:schemeClr val="bg1"/>
                </a:solidFill>
              </a:rPr>
              <a:t>  </a:t>
            </a:r>
            <a:r>
              <a:rPr lang="en-AU" dirty="0" err="1">
                <a:solidFill>
                  <a:schemeClr val="bg1"/>
                </a:solidFill>
              </a:rPr>
              <a:t>ini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begitu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mengesankan</a:t>
            </a:r>
            <a:r>
              <a:rPr lang="en-AU" dirty="0">
                <a:solidFill>
                  <a:schemeClr val="bg1"/>
                </a:solidFill>
              </a:rPr>
              <a:t>. Pada </a:t>
            </a:r>
            <a:r>
              <a:rPr lang="en-AU" dirty="0" err="1">
                <a:solidFill>
                  <a:schemeClr val="bg1"/>
                </a:solidFill>
              </a:rPr>
              <a:t>permukaan</a:t>
            </a:r>
            <a:r>
              <a:rPr lang="en-AU" dirty="0">
                <a:solidFill>
                  <a:schemeClr val="bg1"/>
                </a:solidFill>
              </a:rPr>
              <a:t>, Cabernet Sauvignon </a:t>
            </a:r>
            <a:r>
              <a:rPr lang="en-AU" dirty="0" err="1">
                <a:solidFill>
                  <a:schemeClr val="bg1"/>
                </a:solidFill>
              </a:rPr>
              <a:t>membanggakan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banyaknya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tanin</a:t>
            </a:r>
            <a:r>
              <a:rPr lang="en-AU" dirty="0">
                <a:solidFill>
                  <a:schemeClr val="bg1"/>
                </a:solidFill>
              </a:rPr>
              <a:t>, acidity yang </a:t>
            </a:r>
            <a:r>
              <a:rPr lang="en-AU" dirty="0" err="1">
                <a:solidFill>
                  <a:schemeClr val="bg1"/>
                </a:solidFill>
              </a:rPr>
              <a:t>kuat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aromanya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mudah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dikenali</a:t>
            </a:r>
            <a:r>
              <a:rPr lang="en-AU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82A8C73-A38B-4973-B9EB-CFEE7BB253C3}"/>
              </a:ext>
            </a:extLst>
          </p:cNvPr>
          <p:cNvSpPr txBox="1"/>
          <p:nvPr/>
        </p:nvSpPr>
        <p:spPr>
          <a:xfrm>
            <a:off x="1340286" y="4726064"/>
            <a:ext cx="8768219" cy="319430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4400" b="1" spc="800" dirty="0">
                <a:solidFill>
                  <a:schemeClr val="bg1"/>
                </a:solidFill>
                <a:latin typeface="+mj-lt"/>
                <a:cs typeface="Hellix"/>
              </a:rPr>
              <a:t>CABERNET SAUVIGNON: </a:t>
            </a:r>
            <a:br>
              <a:rPr lang="en-AU" sz="4400" b="1" spc="800" dirty="0">
                <a:solidFill>
                  <a:schemeClr val="bg1"/>
                </a:solidFill>
                <a:latin typeface="+mj-lt"/>
                <a:cs typeface="Hellix"/>
              </a:rPr>
            </a:br>
            <a:r>
              <a:rPr lang="en-AU" sz="4400" b="1" spc="800" dirty="0">
                <a:solidFill>
                  <a:schemeClr val="accent1"/>
                </a:solidFill>
                <a:latin typeface="+mj-lt"/>
                <a:cs typeface="Hellix"/>
              </a:rPr>
              <a:t>ANGGUR KLASIK AUSTRALIA YANG SESUNGGUHNYA</a:t>
            </a:r>
            <a:endParaRPr lang="en-AU" sz="4400" b="1" spc="1500" dirty="0">
              <a:solidFill>
                <a:schemeClr val="accent1"/>
              </a:solidFill>
              <a:latin typeface="+mj-lt"/>
              <a:cs typeface="Hellix"/>
            </a:endParaRPr>
          </a:p>
        </p:txBody>
      </p:sp>
    </p:spTree>
    <p:extLst>
      <p:ext uri="{BB962C8B-B14F-4D97-AF65-F5344CB8AC3E}">
        <p14:creationId xmlns:p14="http://schemas.microsoft.com/office/powerpoint/2010/main" val="1544616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40E79F-99B0-490C-B975-EB94F057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Nama </a:t>
            </a:r>
            <a:r>
              <a:rPr lang="en-AU" dirty="0" err="1"/>
              <a:t>anggur</a:t>
            </a:r>
            <a:r>
              <a:rPr lang="en-AU" dirty="0"/>
              <a:t> </a:t>
            </a:r>
            <a:r>
              <a:rPr lang="en-AU" dirty="0" err="1"/>
              <a:t>ditulis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63FCEB-7C4B-40C3-8224-02303FD2D84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 dirty="0"/>
              <a:t>Lokasi </a:t>
            </a:r>
            <a:r>
              <a:rPr lang="en-AU" dirty="0" err="1"/>
              <a:t>ditulis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238683-5AA5-4801-A48D-2798FBFB65B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AU" dirty="0" err="1"/>
              <a:t>Informasi</a:t>
            </a:r>
            <a:r>
              <a:rPr lang="en-AU" dirty="0"/>
              <a:t> lain </a:t>
            </a:r>
            <a:r>
              <a:rPr lang="en-AU" dirty="0" err="1"/>
              <a:t>ditulis</a:t>
            </a:r>
            <a:r>
              <a:rPr lang="en-AU" dirty="0"/>
              <a:t> di </a:t>
            </a:r>
            <a:r>
              <a:rPr lang="en-AU" dirty="0" err="1"/>
              <a:t>sini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AE34E7-C999-4141-A0E9-2AF3140E96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490" l="7930" r="89868">
                        <a14:foregroundMark x1="58150" y1="40534" x2="61674" y2="9408"/>
                        <a14:foregroundMark x1="61674" y1="9408" x2="48899" y2="20557"/>
                        <a14:foregroundMark x1="48899" y1="20557" x2="49780" y2="39141"/>
                        <a14:foregroundMark x1="59912" y1="7201" x2="36123" y2="13240"/>
                        <a14:foregroundMark x1="36123" y1="13240" x2="36123" y2="13937"/>
                        <a14:foregroundMark x1="39207" y1="6156" x2="59912" y2="6156"/>
                        <a14:foregroundMark x1="55066" y1="3252" x2="58150" y2="4413"/>
                        <a14:foregroundMark x1="7930" y1="49129" x2="11894" y2="51568"/>
                        <a14:foregroundMark x1="27753" y1="77120" x2="28194" y2="86992"/>
                        <a14:foregroundMark x1="28194" y1="86992" x2="50220" y2="93031"/>
                        <a14:foregroundMark x1="50220" y1="93031" x2="68282" y2="85714"/>
                        <a14:foregroundMark x1="68282" y1="85714" x2="61233" y2="76771"/>
                        <a14:foregroundMark x1="61233" y1="76771" x2="59471" y2="76190"/>
                        <a14:foregroundMark x1="42291" y1="15099" x2="42731" y2="23229"/>
                        <a14:foregroundMark x1="42731" y1="23229" x2="21586" y2="40534"/>
                        <a14:foregroundMark x1="21586" y1="40534" x2="18943" y2="45993"/>
                        <a14:foregroundMark x1="27313" y1="91173" x2="52423" y2="96051"/>
                        <a14:foregroundMark x1="52423" y1="96051" x2="77093" y2="94541"/>
                        <a14:foregroundMark x1="25991" y1="93612" x2="53304" y2="98490"/>
                        <a14:foregroundMark x1="53304" y1="98490" x2="58150" y2="98490"/>
                        <a14:foregroundMark x1="75771" y1="34030" x2="75771" y2="4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118" y="2127908"/>
            <a:ext cx="1292586" cy="49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86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40E79F-99B0-490C-B975-EB94F057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Tyrrell's Wines Winemaker's Selection Vat 8 Hunter </a:t>
            </a:r>
            <a:br>
              <a:rPr lang="en-AU"/>
            </a:br>
            <a:r>
              <a:rPr lang="en-AU"/>
              <a:t>Shiraz Cabernet 2014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63FCEB-7C4B-40C3-8224-02303FD2D84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AU"/>
              <a:t>Hunter Valley, New South Wales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238683-5AA5-4801-A48D-2798FBFB65B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AU" dirty="0"/>
              <a:t>95+ </a:t>
            </a:r>
            <a:r>
              <a:rPr lang="en-AU" dirty="0" err="1"/>
              <a:t>Poin</a:t>
            </a:r>
            <a:r>
              <a:rPr lang="en-AU" dirty="0"/>
              <a:t> - Gary Walsh, Wine Front</a:t>
            </a:r>
          </a:p>
          <a:p>
            <a:r>
              <a:rPr lang="en-AU" dirty="0"/>
              <a:t>95 </a:t>
            </a:r>
            <a:r>
              <a:rPr lang="en-AU" dirty="0" err="1"/>
              <a:t>Poin</a:t>
            </a:r>
            <a:r>
              <a:rPr lang="en-AU" dirty="0"/>
              <a:t> - www.jamessuckling.com</a:t>
            </a:r>
          </a:p>
          <a:p>
            <a:r>
              <a:rPr lang="en-AU" dirty="0"/>
              <a:t>4.5 </a:t>
            </a:r>
            <a:r>
              <a:rPr lang="en-AU" dirty="0" err="1"/>
              <a:t>bintang</a:t>
            </a:r>
            <a:r>
              <a:rPr lang="en-AU" dirty="0"/>
              <a:t> </a:t>
            </a:r>
            <a:r>
              <a:rPr lang="en-AU" dirty="0" err="1"/>
              <a:t>dari</a:t>
            </a:r>
            <a:r>
              <a:rPr lang="en-AU" dirty="0"/>
              <a:t> 5 - </a:t>
            </a:r>
            <a:r>
              <a:rPr lang="en-AU" dirty="0" err="1"/>
              <a:t>Winewise</a:t>
            </a:r>
            <a:r>
              <a:rPr lang="en-AU" dirty="0"/>
              <a:t>                                                      </a:t>
            </a:r>
          </a:p>
          <a:p>
            <a:r>
              <a:rPr lang="en-AU" dirty="0"/>
              <a:t>91 </a:t>
            </a:r>
            <a:r>
              <a:rPr lang="en-AU" dirty="0" err="1"/>
              <a:t>Poin</a:t>
            </a:r>
            <a:r>
              <a:rPr lang="en-AU" dirty="0"/>
              <a:t> - Huon Hooke, The Real Review                         </a:t>
            </a:r>
          </a:p>
          <a:p>
            <a:r>
              <a:rPr lang="en-AU" dirty="0"/>
              <a:t>91 </a:t>
            </a:r>
            <a:r>
              <a:rPr lang="en-AU" dirty="0" err="1"/>
              <a:t>Poin</a:t>
            </a:r>
            <a:r>
              <a:rPr lang="en-AU" dirty="0"/>
              <a:t> - National Liquor News                                                                                  </a:t>
            </a:r>
          </a:p>
          <a:p>
            <a:r>
              <a:rPr lang="en-AU" dirty="0"/>
              <a:t>1 </a:t>
            </a:r>
            <a:r>
              <a:rPr lang="en-AU" dirty="0" err="1"/>
              <a:t>Medali</a:t>
            </a:r>
            <a:r>
              <a:rPr lang="en-AU" dirty="0"/>
              <a:t> </a:t>
            </a:r>
            <a:r>
              <a:rPr lang="en-AU" dirty="0" err="1"/>
              <a:t>Emas</a:t>
            </a:r>
            <a:r>
              <a:rPr lang="en-AU" dirty="0"/>
              <a:t> 9 </a:t>
            </a:r>
            <a:r>
              <a:rPr lang="en-AU" dirty="0" err="1"/>
              <a:t>Medali</a:t>
            </a:r>
            <a:r>
              <a:rPr lang="en-AU" dirty="0"/>
              <a:t> </a:t>
            </a:r>
            <a:r>
              <a:rPr lang="en-AU" dirty="0" err="1"/>
              <a:t>Perunggu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27D26-E0EB-471D-AD8E-AEFC50155E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6" b="98490" l="7930" r="89868">
                        <a14:foregroundMark x1="58150" y1="40534" x2="61674" y2="9408"/>
                        <a14:foregroundMark x1="61674" y1="9408" x2="48899" y2="20557"/>
                        <a14:foregroundMark x1="48899" y1="20557" x2="49780" y2="39141"/>
                        <a14:foregroundMark x1="59912" y1="7201" x2="36123" y2="13240"/>
                        <a14:foregroundMark x1="36123" y1="13240" x2="36123" y2="13937"/>
                        <a14:foregroundMark x1="39207" y1="6156" x2="59912" y2="6156"/>
                        <a14:foregroundMark x1="55066" y1="3252" x2="58150" y2="4413"/>
                        <a14:foregroundMark x1="7930" y1="49129" x2="11894" y2="51568"/>
                        <a14:foregroundMark x1="27753" y1="77120" x2="28194" y2="86992"/>
                        <a14:foregroundMark x1="28194" y1="86992" x2="50220" y2="93031"/>
                        <a14:foregroundMark x1="50220" y1="93031" x2="68282" y2="85714"/>
                        <a14:foregroundMark x1="68282" y1="85714" x2="61233" y2="76771"/>
                        <a14:foregroundMark x1="61233" y1="76771" x2="59471" y2="76190"/>
                        <a14:foregroundMark x1="42291" y1="15099" x2="42731" y2="23229"/>
                        <a14:foregroundMark x1="42731" y1="23229" x2="21586" y2="40534"/>
                        <a14:foregroundMark x1="21586" y1="40534" x2="18943" y2="45993"/>
                        <a14:foregroundMark x1="27313" y1="91173" x2="52423" y2="96051"/>
                        <a14:foregroundMark x1="52423" y1="96051" x2="77093" y2="94541"/>
                        <a14:foregroundMark x1="25991" y1="93612" x2="53304" y2="98490"/>
                        <a14:foregroundMark x1="53304" y1="98490" x2="58150" y2="98490"/>
                        <a14:foregroundMark x1="75771" y1="34030" x2="75771" y2="46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118" y="2127908"/>
            <a:ext cx="1292586" cy="49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BD5FE643-2AB4-4F92-B130-976351FBF70C}"/>
              </a:ext>
            </a:extLst>
          </p:cNvPr>
          <p:cNvSpPr txBox="1">
            <a:spLocks/>
          </p:cNvSpPr>
          <p:nvPr/>
        </p:nvSpPr>
        <p:spPr>
          <a:xfrm>
            <a:off x="317333" y="765071"/>
            <a:ext cx="3847207" cy="93615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u="sng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HARI INI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1F7684-EE7F-49B7-BD3D-AC78E552D918}"/>
              </a:ext>
            </a:extLst>
          </p:cNvPr>
          <p:cNvSpPr txBox="1">
            <a:spLocks/>
          </p:cNvSpPr>
          <p:nvPr/>
        </p:nvSpPr>
        <p:spPr>
          <a:xfrm>
            <a:off x="7261097" y="2016252"/>
            <a:ext cx="2686051" cy="537210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00"/>
              </a:spcBef>
            </a:pPr>
            <a:r>
              <a:rPr lang="en-AU" sz="2400" dirty="0"/>
              <a:t>Sejarah Cabernet Sauvignon</a:t>
            </a:r>
          </a:p>
          <a:p>
            <a:pPr>
              <a:spcBef>
                <a:spcPts val="500"/>
              </a:spcBef>
            </a:pPr>
            <a:r>
              <a:rPr lang="en-AU" sz="2400" dirty="0" err="1"/>
              <a:t>Bagaimana</a:t>
            </a:r>
            <a:r>
              <a:rPr lang="en-AU" sz="2400" dirty="0"/>
              <a:t> </a:t>
            </a:r>
            <a:r>
              <a:rPr lang="en-AU" sz="2400" dirty="0" err="1"/>
              <a:t>ditumbuhkannya</a:t>
            </a:r>
            <a:endParaRPr lang="en-AU" sz="2400" dirty="0"/>
          </a:p>
          <a:p>
            <a:pPr>
              <a:spcBef>
                <a:spcPts val="500"/>
              </a:spcBef>
            </a:pPr>
            <a:r>
              <a:rPr lang="en-AU" sz="2400" dirty="0"/>
              <a:t>Teknik </a:t>
            </a:r>
            <a:r>
              <a:rPr lang="en-AU" sz="2400" dirty="0" err="1"/>
              <a:t>mempengaruhi</a:t>
            </a:r>
            <a:r>
              <a:rPr lang="en-AU" sz="2400" dirty="0"/>
              <a:t> </a:t>
            </a:r>
            <a:r>
              <a:rPr lang="en-AU" sz="2400" dirty="0" err="1"/>
              <a:t>gaya</a:t>
            </a:r>
            <a:endParaRPr lang="en-AU" sz="2400" dirty="0"/>
          </a:p>
          <a:p>
            <a:pPr>
              <a:spcBef>
                <a:spcPts val="500"/>
              </a:spcBef>
            </a:pPr>
            <a:r>
              <a:rPr lang="en-AU" sz="2400" dirty="0"/>
              <a:t>Blending</a:t>
            </a:r>
          </a:p>
          <a:p>
            <a:pPr>
              <a:spcBef>
                <a:spcPts val="500"/>
              </a:spcBef>
            </a:pPr>
            <a:r>
              <a:rPr lang="en-AU" sz="2400" dirty="0"/>
              <a:t>Di mana </a:t>
            </a:r>
            <a:r>
              <a:rPr lang="en-AU" sz="2400" dirty="0" err="1"/>
              <a:t>ditanamnya</a:t>
            </a:r>
            <a:r>
              <a:rPr lang="en-AU" sz="2400" dirty="0"/>
              <a:t> </a:t>
            </a:r>
          </a:p>
          <a:p>
            <a:pPr>
              <a:spcBef>
                <a:spcPts val="500"/>
              </a:spcBef>
            </a:pPr>
            <a:r>
              <a:rPr lang="en-AU" sz="2400" dirty="0" err="1"/>
              <a:t>Karakteristik</a:t>
            </a:r>
            <a:r>
              <a:rPr lang="en-AU" sz="2400" dirty="0"/>
              <a:t> dan </a:t>
            </a:r>
            <a:r>
              <a:rPr lang="en-AU" sz="2400" dirty="0" err="1"/>
              <a:t>profil</a:t>
            </a:r>
            <a:r>
              <a:rPr lang="en-AU" sz="2400" dirty="0"/>
              <a:t> rasa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3EEED99-C9F1-409C-8492-359B9F094DB8}"/>
              </a:ext>
            </a:extLst>
          </p:cNvPr>
          <p:cNvSpPr txBox="1">
            <a:spLocks/>
          </p:cNvSpPr>
          <p:nvPr/>
        </p:nvSpPr>
        <p:spPr>
          <a:xfrm>
            <a:off x="1098383" y="3193946"/>
            <a:ext cx="5145511" cy="93615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Kita AKAN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916970-B260-40F2-9956-6145640634D3}"/>
              </a:ext>
            </a:extLst>
          </p:cNvPr>
          <p:cNvSpPr txBox="1">
            <a:spLocks/>
          </p:cNvSpPr>
          <p:nvPr/>
        </p:nvSpPr>
        <p:spPr>
          <a:xfrm>
            <a:off x="-82717" y="5632346"/>
            <a:ext cx="6623608" cy="936154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>
            <a:lvl1pPr algn="l" defTabSz="100794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1" kern="1200" cap="all" baseline="0">
                <a:solidFill>
                  <a:srgbClr val="F400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AU" sz="7500" dirty="0">
                <a:solidFill>
                  <a:schemeClr val="bg1"/>
                </a:solidFill>
                <a:uFill>
                  <a:solidFill>
                    <a:srgbClr val="F40000"/>
                  </a:solidFill>
                </a:uFill>
              </a:rPr>
              <a:t>MEMBAHAS…</a:t>
            </a:r>
          </a:p>
        </p:txBody>
      </p:sp>
    </p:spTree>
    <p:extLst>
      <p:ext uri="{BB962C8B-B14F-4D97-AF65-F5344CB8AC3E}">
        <p14:creationId xmlns:p14="http://schemas.microsoft.com/office/powerpoint/2010/main" val="211191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B3ADDDD-07C7-4761-9076-3ADEE1D4DADA}"/>
              </a:ext>
            </a:extLst>
          </p:cNvPr>
          <p:cNvSpPr txBox="1"/>
          <p:nvPr/>
        </p:nvSpPr>
        <p:spPr>
          <a:xfrm>
            <a:off x="6715126" y="2085974"/>
            <a:ext cx="2047874" cy="21385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diyakini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pohon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anggur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tertua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dunia yang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memproduksi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Cabernet Sauvignon </a:t>
            </a:r>
            <a:r>
              <a:rPr lang="en-AU" sz="16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ditanam</a:t>
            </a:r>
            <a:r>
              <a:rPr lang="en-AU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Penfolds Block 42 Kalimna. </a:t>
            </a:r>
            <a:endParaRPr lang="en-ID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2947D8-404A-48C7-A735-5CA9B342EE5D}"/>
              </a:ext>
            </a:extLst>
          </p:cNvPr>
          <p:cNvSpPr txBox="1"/>
          <p:nvPr/>
        </p:nvSpPr>
        <p:spPr>
          <a:xfrm>
            <a:off x="5915024" y="1200150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1888</a:t>
            </a:r>
            <a:endParaRPr lang="en-AU" sz="7500" dirty="0"/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497D251F-4448-488A-A311-3B93BE724299}"/>
              </a:ext>
            </a:extLst>
          </p:cNvPr>
          <p:cNvSpPr txBox="1"/>
          <p:nvPr/>
        </p:nvSpPr>
        <p:spPr>
          <a:xfrm>
            <a:off x="-16041" y="482351"/>
            <a:ext cx="4664241" cy="651124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4500" b="1" dirty="0">
                <a:solidFill>
                  <a:schemeClr val="bg1"/>
                </a:solidFill>
                <a:latin typeface="+mj-lt"/>
                <a:cs typeface="Hellix"/>
              </a:rPr>
              <a:t>SEJARAH</a:t>
            </a: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5E9528A2-606F-4123-A645-8C2C50F8AD1D}"/>
              </a:ext>
            </a:extLst>
          </p:cNvPr>
          <p:cNvSpPr txBox="1"/>
          <p:nvPr/>
        </p:nvSpPr>
        <p:spPr>
          <a:xfrm>
            <a:off x="-16041" y="968126"/>
            <a:ext cx="4664241" cy="651124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4500" b="1" dirty="0">
                <a:cs typeface="Hellix"/>
              </a:rPr>
              <a:t>CABERNET</a:t>
            </a:r>
            <a:endParaRPr lang="en-AU" sz="4500" b="1" dirty="0">
              <a:latin typeface="+mj-lt"/>
              <a:cs typeface="Hellix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8BBC6CFB-E6FF-4E28-8A41-6525B079F280}"/>
              </a:ext>
            </a:extLst>
          </p:cNvPr>
          <p:cNvSpPr txBox="1"/>
          <p:nvPr/>
        </p:nvSpPr>
        <p:spPr>
          <a:xfrm>
            <a:off x="-16041" y="1634875"/>
            <a:ext cx="4664241" cy="1327399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lnSpc>
                <a:spcPct val="70000"/>
              </a:lnSpc>
              <a:tabLst>
                <a:tab pos="1274445" algn="l"/>
              </a:tabLst>
            </a:pPr>
            <a:r>
              <a:rPr lang="en-AU" sz="4500" b="1" dirty="0">
                <a:latin typeface="+mj-lt"/>
                <a:cs typeface="Hellix"/>
              </a:rPr>
              <a:t>SAUVIGNON</a:t>
            </a:r>
          </a:p>
          <a:p>
            <a:pPr>
              <a:lnSpc>
                <a:spcPct val="70000"/>
              </a:lnSpc>
              <a:tabLst>
                <a:tab pos="1274445" algn="l"/>
              </a:tabLst>
            </a:pPr>
            <a:r>
              <a:rPr lang="en-AU" sz="4500" b="1" dirty="0">
                <a:latin typeface="+mj-lt"/>
                <a:cs typeface="Hellix"/>
              </a:rPr>
              <a:t>DI AUSTRALIA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A8054-E45D-45F4-A7B5-7260B4C81811}"/>
              </a:ext>
            </a:extLst>
          </p:cNvPr>
          <p:cNvSpPr txBox="1"/>
          <p:nvPr/>
        </p:nvSpPr>
        <p:spPr>
          <a:xfrm>
            <a:off x="4133851" y="5600699"/>
            <a:ext cx="2314574" cy="1238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/>
              <a:t>Cabernet Sauvignon </a:t>
            </a:r>
            <a:r>
              <a:rPr lang="en-AU" sz="1400" dirty="0" err="1"/>
              <a:t>sampai</a:t>
            </a:r>
            <a:r>
              <a:rPr lang="en-AU" sz="1400" dirty="0"/>
              <a:t> di </a:t>
            </a:r>
            <a:r>
              <a:rPr lang="en-AU" sz="1400" dirty="0" err="1"/>
              <a:t>pantai</a:t>
            </a:r>
            <a:r>
              <a:rPr lang="en-AU" sz="1400" dirty="0"/>
              <a:t>  Australia </a:t>
            </a:r>
            <a:r>
              <a:rPr lang="en-AU" sz="1400" dirty="0" err="1"/>
              <a:t>dalam</a:t>
            </a:r>
            <a:r>
              <a:rPr lang="en-AU" sz="1400" dirty="0"/>
              <a:t> </a:t>
            </a:r>
            <a:r>
              <a:rPr lang="en-AU" sz="1400" dirty="0" err="1"/>
              <a:t>koleksi</a:t>
            </a:r>
            <a:r>
              <a:rPr lang="en-AU" sz="1400" dirty="0"/>
              <a:t> yang </a:t>
            </a:r>
            <a:r>
              <a:rPr lang="en-AU" sz="1400" dirty="0" err="1"/>
              <a:t>diimpor</a:t>
            </a:r>
            <a:r>
              <a:rPr lang="en-AU" sz="1400" dirty="0"/>
              <a:t> oleh </a:t>
            </a:r>
            <a:r>
              <a:rPr lang="en-AU" sz="1400" dirty="0" err="1"/>
              <a:t>pionir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James Busby.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D62A33-7CED-44A7-BAA3-9FBC492B126B}"/>
              </a:ext>
            </a:extLst>
          </p:cNvPr>
          <p:cNvSpPr txBox="1"/>
          <p:nvPr/>
        </p:nvSpPr>
        <p:spPr>
          <a:xfrm>
            <a:off x="4000499" y="4724400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1832</a:t>
            </a:r>
            <a:endParaRPr lang="en-AU" sz="7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167A4C-75E2-4E94-906E-71ECBB984388}"/>
              </a:ext>
            </a:extLst>
          </p:cNvPr>
          <p:cNvSpPr txBox="1"/>
          <p:nvPr/>
        </p:nvSpPr>
        <p:spPr>
          <a:xfrm>
            <a:off x="7943851" y="5600699"/>
            <a:ext cx="1771649" cy="1238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5000"/>
              </a:lnSpc>
            </a:pPr>
            <a:r>
              <a:rPr lang="en-AU" sz="1400" dirty="0"/>
              <a:t>Cabernet Sauvignon </a:t>
            </a:r>
            <a:r>
              <a:rPr lang="en-AU" sz="1400" dirty="0" err="1"/>
              <a:t>hanya</a:t>
            </a:r>
            <a:r>
              <a:rPr lang="en-AU" sz="1400" dirty="0"/>
              <a:t> 620 ton </a:t>
            </a:r>
            <a:r>
              <a:rPr lang="en-AU" sz="1400" dirty="0" err="1"/>
              <a:t>buah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yang </a:t>
            </a:r>
            <a:r>
              <a:rPr lang="en-AU" sz="1400" dirty="0" err="1"/>
              <a:t>dihancurkan</a:t>
            </a:r>
            <a:r>
              <a:rPr lang="en-AU" sz="1400" dirty="0"/>
              <a:t> di   Australia.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B8EB4B-8260-4062-A98A-A6C662C44CDD}"/>
              </a:ext>
            </a:extLst>
          </p:cNvPr>
          <p:cNvSpPr txBox="1"/>
          <p:nvPr/>
        </p:nvSpPr>
        <p:spPr>
          <a:xfrm>
            <a:off x="7000874" y="4724400"/>
            <a:ext cx="2457452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7500" b="1" dirty="0"/>
              <a:t>1966</a:t>
            </a:r>
            <a:endParaRPr lang="en-AU" sz="7500" dirty="0"/>
          </a:p>
        </p:txBody>
      </p:sp>
    </p:spTree>
    <p:extLst>
      <p:ext uri="{BB962C8B-B14F-4D97-AF65-F5344CB8AC3E}">
        <p14:creationId xmlns:p14="http://schemas.microsoft.com/office/powerpoint/2010/main" val="4200523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F9D220-F80E-4DBC-88CD-F05D1CA70749}"/>
              </a:ext>
            </a:extLst>
          </p:cNvPr>
          <p:cNvSpPr txBox="1"/>
          <p:nvPr/>
        </p:nvSpPr>
        <p:spPr>
          <a:xfrm>
            <a:off x="1800223" y="2276474"/>
            <a:ext cx="3133727" cy="12668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400" dirty="0"/>
              <a:t>50 </a:t>
            </a:r>
            <a:r>
              <a:rPr lang="en-AU" sz="1400" dirty="0" err="1"/>
              <a:t>tahun</a:t>
            </a:r>
            <a:r>
              <a:rPr lang="en-AU" sz="1400" dirty="0"/>
              <a:t> </a:t>
            </a:r>
            <a:r>
              <a:rPr lang="en-AU" sz="1400" dirty="0" err="1"/>
              <a:t>kemudian</a:t>
            </a:r>
            <a:r>
              <a:rPr lang="en-AU" sz="1400" dirty="0"/>
              <a:t>, </a:t>
            </a:r>
            <a:r>
              <a:rPr lang="en-AU" sz="1400" dirty="0" err="1"/>
              <a:t>melalui</a:t>
            </a:r>
            <a:r>
              <a:rPr lang="en-AU" sz="1400" dirty="0"/>
              <a:t> </a:t>
            </a:r>
            <a:r>
              <a:rPr lang="en-AU" sz="1400" dirty="0" err="1"/>
              <a:t>inovasi</a:t>
            </a:r>
            <a:r>
              <a:rPr lang="en-AU" sz="1400" dirty="0"/>
              <a:t> dan </a:t>
            </a:r>
            <a:r>
              <a:rPr lang="en-AU" sz="1400" dirty="0" err="1"/>
              <a:t>keahlian</a:t>
            </a:r>
            <a:r>
              <a:rPr lang="en-AU" sz="1400" dirty="0"/>
              <a:t> – dan </a:t>
            </a:r>
            <a:r>
              <a:rPr lang="en-AU" sz="1400" dirty="0" err="1"/>
              <a:t>untuk</a:t>
            </a:r>
            <a:r>
              <a:rPr lang="en-AU" sz="1400" dirty="0"/>
              <a:t> </a:t>
            </a:r>
            <a:r>
              <a:rPr lang="en-AU" sz="1400" dirty="0" err="1"/>
              <a:t>memenuhi</a:t>
            </a:r>
            <a:r>
              <a:rPr lang="en-AU" sz="1400" dirty="0"/>
              <a:t> </a:t>
            </a:r>
            <a:r>
              <a:rPr lang="en-AU" sz="1400" dirty="0" err="1"/>
              <a:t>permintaan</a:t>
            </a:r>
            <a:r>
              <a:rPr lang="en-AU" sz="1400" dirty="0"/>
              <a:t> </a:t>
            </a:r>
            <a:r>
              <a:rPr lang="en-AU" sz="1400" dirty="0" err="1"/>
              <a:t>karena</a:t>
            </a:r>
            <a:r>
              <a:rPr lang="en-AU" sz="1400" dirty="0"/>
              <a:t> </a:t>
            </a:r>
            <a:r>
              <a:rPr lang="en-AU" sz="1400" dirty="0" err="1"/>
              <a:t>kepopuleran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</a:t>
            </a:r>
            <a:r>
              <a:rPr lang="en-AU" sz="1400" dirty="0" err="1"/>
              <a:t>gaya</a:t>
            </a:r>
            <a:r>
              <a:rPr lang="en-AU" sz="1400" dirty="0"/>
              <a:t> </a:t>
            </a:r>
            <a:r>
              <a:rPr lang="en-AU" sz="1400" dirty="0" err="1"/>
              <a:t>khusus</a:t>
            </a:r>
            <a:r>
              <a:rPr lang="en-AU" sz="1400" dirty="0"/>
              <a:t> </a:t>
            </a:r>
            <a:r>
              <a:rPr lang="en-AU" sz="1400" dirty="0" err="1"/>
              <a:t>ini</a:t>
            </a:r>
            <a:r>
              <a:rPr lang="en-AU" sz="1400" dirty="0"/>
              <a:t>. </a:t>
            </a:r>
            <a:br>
              <a:rPr lang="en-AU" sz="1400" dirty="0"/>
            </a:br>
            <a:r>
              <a:rPr lang="en-AU" sz="1400" dirty="0"/>
              <a:t>– Australia </a:t>
            </a:r>
            <a:r>
              <a:rPr lang="en-AU" sz="1400" dirty="0" err="1"/>
              <a:t>menghancurkan</a:t>
            </a:r>
            <a:r>
              <a:rPr lang="en-AU" sz="1400" dirty="0"/>
              <a:t> 255,000 ton Cabernet Sauvignon.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A96FC-F7C4-415C-BA6B-EDB45F311D69}"/>
              </a:ext>
            </a:extLst>
          </p:cNvPr>
          <p:cNvSpPr txBox="1"/>
          <p:nvPr/>
        </p:nvSpPr>
        <p:spPr>
          <a:xfrm>
            <a:off x="1695448" y="1419225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6800" b="1" dirty="0"/>
              <a:t>2016</a:t>
            </a:r>
            <a:endParaRPr lang="en-AU" sz="6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6956C6-CCDC-4671-A436-F0AE30585086}"/>
              </a:ext>
            </a:extLst>
          </p:cNvPr>
          <p:cNvSpPr txBox="1"/>
          <p:nvPr/>
        </p:nvSpPr>
        <p:spPr>
          <a:xfrm>
            <a:off x="2813234" y="5487439"/>
            <a:ext cx="2724152" cy="19416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AU" sz="1400" dirty="0" err="1"/>
              <a:t>Pembuat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di </a:t>
            </a:r>
            <a:r>
              <a:rPr lang="en-AU" sz="1400" dirty="0" err="1"/>
              <a:t>seluruh</a:t>
            </a:r>
            <a:r>
              <a:rPr lang="en-AU" sz="1400" dirty="0"/>
              <a:t> Australia sangat </a:t>
            </a:r>
            <a:r>
              <a:rPr lang="en-AU" sz="1400" dirty="0" err="1"/>
              <a:t>respek</a:t>
            </a:r>
            <a:r>
              <a:rPr lang="en-AU" sz="1400" dirty="0"/>
              <a:t> dan </a:t>
            </a:r>
            <a:r>
              <a:rPr lang="en-AU" sz="1400" dirty="0" err="1"/>
              <a:t>menghormati</a:t>
            </a:r>
            <a:r>
              <a:rPr lang="en-AU" sz="1400" dirty="0"/>
              <a:t> </a:t>
            </a:r>
            <a:r>
              <a:rPr lang="en-AU" sz="1400" dirty="0" err="1"/>
              <a:t>sejarah</a:t>
            </a:r>
            <a:r>
              <a:rPr lang="en-AU" sz="1400" dirty="0"/>
              <a:t> </a:t>
            </a:r>
            <a:r>
              <a:rPr lang="en-AU" sz="1400" dirty="0" err="1"/>
              <a:t>varietas</a:t>
            </a:r>
            <a:r>
              <a:rPr lang="en-AU" sz="1400" dirty="0"/>
              <a:t> yang kaya, </a:t>
            </a:r>
            <a:r>
              <a:rPr lang="en-AU" sz="1400" dirty="0" err="1"/>
              <a:t>sementara</a:t>
            </a:r>
            <a:r>
              <a:rPr lang="en-AU" sz="1400" dirty="0"/>
              <a:t> </a:t>
            </a:r>
            <a:r>
              <a:rPr lang="en-AU" sz="1400" dirty="0" err="1"/>
              <a:t>terus</a:t>
            </a:r>
            <a:r>
              <a:rPr lang="en-AU" sz="1400" dirty="0"/>
              <a:t> </a:t>
            </a:r>
            <a:r>
              <a:rPr lang="en-AU" sz="1400" dirty="0" err="1"/>
              <a:t>berupaya</a:t>
            </a:r>
            <a:r>
              <a:rPr lang="en-AU" sz="1400" dirty="0"/>
              <a:t> </a:t>
            </a:r>
            <a:r>
              <a:rPr lang="en-AU" sz="1400" dirty="0" err="1"/>
              <a:t>membuat</a:t>
            </a:r>
            <a:r>
              <a:rPr lang="en-AU" sz="1400" dirty="0"/>
              <a:t> </a:t>
            </a:r>
            <a:r>
              <a:rPr lang="en-AU" sz="1400" dirty="0" err="1"/>
              <a:t>anggur</a:t>
            </a:r>
            <a:r>
              <a:rPr lang="en-AU" sz="1400" dirty="0"/>
              <a:t> </a:t>
            </a:r>
            <a:r>
              <a:rPr lang="en-AU" sz="1400" dirty="0" err="1"/>
              <a:t>terbaik</a:t>
            </a:r>
            <a:r>
              <a:rPr lang="en-AU" sz="1400" dirty="0"/>
              <a:t> yang </a:t>
            </a:r>
            <a:r>
              <a:rPr lang="en-AU" sz="1400" dirty="0" err="1"/>
              <a:t>mungkin</a:t>
            </a:r>
            <a:r>
              <a:rPr lang="en-AU" sz="1400" dirty="0"/>
              <a:t> </a:t>
            </a:r>
            <a:r>
              <a:rPr lang="en-AU" sz="1400" dirty="0" err="1"/>
              <a:t>dilakukan</a:t>
            </a:r>
            <a:r>
              <a:rPr lang="en-AU" sz="1400" dirty="0"/>
              <a:t>, </a:t>
            </a:r>
            <a:r>
              <a:rPr lang="en-AU" sz="1400" dirty="0" err="1"/>
              <a:t>menciptakan</a:t>
            </a:r>
            <a:r>
              <a:rPr lang="en-AU" sz="1400" dirty="0"/>
              <a:t> Cabernet Sauvignons yang </a:t>
            </a:r>
            <a:r>
              <a:rPr lang="en-AU" sz="1400" dirty="0" err="1"/>
              <a:t>lezat</a:t>
            </a:r>
            <a:r>
              <a:rPr lang="en-AU" sz="1400" dirty="0"/>
              <a:t> yang </a:t>
            </a:r>
            <a:r>
              <a:rPr lang="en-AU" sz="1400" dirty="0" err="1"/>
              <a:t>merefleksikan</a:t>
            </a:r>
            <a:r>
              <a:rPr lang="en-AU" sz="1400" dirty="0"/>
              <a:t> </a:t>
            </a:r>
            <a:r>
              <a:rPr lang="en-AU" sz="1400" dirty="0" err="1"/>
              <a:t>sensasi</a:t>
            </a:r>
            <a:r>
              <a:rPr lang="en-AU" sz="1400" dirty="0"/>
              <a:t> </a:t>
            </a:r>
            <a:r>
              <a:rPr lang="en-AU" sz="1400" dirty="0" err="1"/>
              <a:t>dari</a:t>
            </a:r>
            <a:r>
              <a:rPr lang="en-AU" sz="1400" dirty="0"/>
              <a:t> </a:t>
            </a:r>
            <a:r>
              <a:rPr lang="en-AU" sz="1400" dirty="0" err="1"/>
              <a:t>tempatnya</a:t>
            </a:r>
            <a:endParaRPr lang="en-AU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0C5E92-5C2D-4433-87B7-E10E8D228805}"/>
              </a:ext>
            </a:extLst>
          </p:cNvPr>
          <p:cNvSpPr txBox="1"/>
          <p:nvPr/>
        </p:nvSpPr>
        <p:spPr>
          <a:xfrm>
            <a:off x="2803709" y="4908014"/>
            <a:ext cx="2733677" cy="771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80000"/>
              </a:lnSpc>
            </a:pPr>
            <a:r>
              <a:rPr lang="en-AU" sz="5500" b="1" dirty="0"/>
              <a:t>HARI  INI</a:t>
            </a:r>
            <a:endParaRPr lang="en-AU" sz="5500" dirty="0"/>
          </a:p>
        </p:txBody>
      </p:sp>
    </p:spTree>
    <p:extLst>
      <p:ext uri="{BB962C8B-B14F-4D97-AF65-F5344CB8AC3E}">
        <p14:creationId xmlns:p14="http://schemas.microsoft.com/office/powerpoint/2010/main" val="348925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E7AD9D-55AC-487B-9ECB-5751FEA587E4}"/>
              </a:ext>
            </a:extLst>
          </p:cNvPr>
          <p:cNvSpPr txBox="1">
            <a:spLocks/>
          </p:cNvSpPr>
          <p:nvPr/>
        </p:nvSpPr>
        <p:spPr>
          <a:xfrm>
            <a:off x="5849551" y="179733"/>
            <a:ext cx="4029078" cy="7200207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8000"/>
              </a:lnSpc>
              <a:buNone/>
            </a:pPr>
            <a:r>
              <a:rPr lang="en-AU" sz="2400" b="1" dirty="0" err="1">
                <a:solidFill>
                  <a:schemeClr val="accent1"/>
                </a:solidFill>
              </a:rPr>
              <a:t>Pemilihan</a:t>
            </a:r>
            <a:r>
              <a:rPr lang="en-AU" sz="2400" b="1" dirty="0">
                <a:solidFill>
                  <a:schemeClr val="accent1"/>
                </a:solidFill>
              </a:rPr>
              <a:t> </a:t>
            </a:r>
            <a:r>
              <a:rPr lang="en-AU" sz="2400" b="1" dirty="0" err="1">
                <a:solidFill>
                  <a:schemeClr val="accent1"/>
                </a:solidFill>
              </a:rPr>
              <a:t>lokasi</a:t>
            </a:r>
            <a:endParaRPr lang="en-AU" sz="2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98000"/>
              </a:lnSpc>
              <a:buNone/>
            </a:pPr>
            <a:r>
              <a:rPr lang="en-AU" dirty="0">
                <a:solidFill>
                  <a:schemeClr val="bg1"/>
                </a:solidFill>
              </a:rPr>
              <a:t>Cabernet Sauvignon </a:t>
            </a:r>
            <a:r>
              <a:rPr lang="en-AU" dirty="0" err="1">
                <a:solidFill>
                  <a:schemeClr val="bg1"/>
                </a:solidFill>
              </a:rPr>
              <a:t>tumbuh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subur</a:t>
            </a:r>
            <a:r>
              <a:rPr lang="en-AU" dirty="0">
                <a:solidFill>
                  <a:schemeClr val="bg1"/>
                </a:solidFill>
              </a:rPr>
              <a:t> di wilayah yang </a:t>
            </a:r>
            <a:r>
              <a:rPr lang="en-AU" dirty="0" err="1">
                <a:solidFill>
                  <a:schemeClr val="bg1"/>
                </a:solidFill>
              </a:rPr>
              <a:t>hangat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sampai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sejuk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kering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pengaruh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maritim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Suatu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lokasi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banyak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sinar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matahari</a:t>
            </a:r>
            <a:r>
              <a:rPr lang="en-AU" dirty="0">
                <a:solidFill>
                  <a:schemeClr val="bg1"/>
                </a:solidFill>
              </a:rPr>
              <a:t> dan  </a:t>
            </a:r>
            <a:r>
              <a:rPr lang="en-AU" dirty="0" err="1">
                <a:solidFill>
                  <a:schemeClr val="bg1"/>
                </a:solidFill>
              </a:rPr>
              <a:t>jenis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tanah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tepat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adalah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hal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utama</a:t>
            </a:r>
            <a:r>
              <a:rPr lang="en-AU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98000"/>
              </a:lnSpc>
              <a:spcBef>
                <a:spcPts val="1200"/>
              </a:spcBef>
              <a:buNone/>
            </a:pPr>
            <a:r>
              <a:rPr lang="en-AU" sz="2400" b="1" dirty="0">
                <a:solidFill>
                  <a:schemeClr val="accent1"/>
                </a:solidFill>
              </a:rPr>
              <a:t>Hasil</a:t>
            </a:r>
          </a:p>
          <a:p>
            <a:pPr marL="0" indent="0">
              <a:lnSpc>
                <a:spcPct val="98000"/>
              </a:lnSpc>
              <a:buNone/>
            </a:pPr>
            <a:r>
              <a:rPr lang="en-AU" dirty="0" err="1">
                <a:solidFill>
                  <a:schemeClr val="bg1"/>
                </a:solidFill>
              </a:rPr>
              <a:t>Walaupun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pohon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Cabernet Sauvignon </a:t>
            </a:r>
            <a:r>
              <a:rPr lang="en-AU" dirty="0" err="1">
                <a:solidFill>
                  <a:schemeClr val="bg1"/>
                </a:solidFill>
              </a:rPr>
              <a:t>dapat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menghasilkan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banyak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buah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i="1" dirty="0">
                <a:solidFill>
                  <a:schemeClr val="bg1"/>
                </a:solidFill>
              </a:rPr>
              <a:t>overcropping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merupakan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risiko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lnSpc>
                <a:spcPct val="98000"/>
              </a:lnSpc>
              <a:spcBef>
                <a:spcPts val="1200"/>
              </a:spcBef>
              <a:buNone/>
            </a:pPr>
            <a:r>
              <a:rPr lang="en-AU" sz="2400" b="1" dirty="0" err="1">
                <a:solidFill>
                  <a:schemeClr val="accent1"/>
                </a:solidFill>
              </a:rPr>
              <a:t>Pohon</a:t>
            </a:r>
            <a:r>
              <a:rPr lang="en-AU" sz="2400" b="1" dirty="0">
                <a:solidFill>
                  <a:schemeClr val="accent1"/>
                </a:solidFill>
              </a:rPr>
              <a:t> </a:t>
            </a:r>
            <a:r>
              <a:rPr lang="en-AU" sz="2400" b="1" dirty="0" err="1">
                <a:solidFill>
                  <a:schemeClr val="accent1"/>
                </a:solidFill>
              </a:rPr>
              <a:t>Anggur</a:t>
            </a:r>
            <a:endParaRPr lang="en-AU" sz="2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98000"/>
              </a:lnSpc>
              <a:buNone/>
            </a:pPr>
            <a:r>
              <a:rPr lang="en-AU" dirty="0" err="1">
                <a:solidFill>
                  <a:schemeClr val="bg1"/>
                </a:solidFill>
              </a:rPr>
              <a:t>Pohon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Cabernet Sauvignon sangat </a:t>
            </a:r>
            <a:r>
              <a:rPr lang="en-AU" dirty="0" err="1">
                <a:solidFill>
                  <a:schemeClr val="bg1"/>
                </a:solidFill>
              </a:rPr>
              <a:t>kuat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dapat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memberi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hasil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sangat </a:t>
            </a:r>
            <a:r>
              <a:rPr lang="en-AU" dirty="0" err="1">
                <a:solidFill>
                  <a:schemeClr val="bg1"/>
                </a:solidFill>
              </a:rPr>
              <a:t>cepat</a:t>
            </a:r>
            <a:r>
              <a:rPr lang="en-AU" dirty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98000"/>
              </a:lnSpc>
            </a:pPr>
            <a:r>
              <a:rPr lang="en-AU" dirty="0" err="1">
                <a:solidFill>
                  <a:schemeClr val="bg1"/>
                </a:solidFill>
              </a:rPr>
              <a:t>Klaster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kecil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sampai</a:t>
            </a:r>
            <a:r>
              <a:rPr lang="en-AU" dirty="0">
                <a:solidFill>
                  <a:schemeClr val="bg1"/>
                </a:solidFill>
              </a:rPr>
              <a:t> medium </a:t>
            </a:r>
            <a:r>
              <a:rPr lang="en-AU" dirty="0" err="1">
                <a:solidFill>
                  <a:schemeClr val="bg1"/>
                </a:solidFill>
              </a:rPr>
              <a:t>dengan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batang</a:t>
            </a:r>
            <a:r>
              <a:rPr lang="en-AU" dirty="0">
                <a:solidFill>
                  <a:schemeClr val="bg1"/>
                </a:solidFill>
              </a:rPr>
              <a:t> (ranting) medium – </a:t>
            </a:r>
            <a:r>
              <a:rPr lang="en-AU" dirty="0" err="1">
                <a:solidFill>
                  <a:schemeClr val="bg1"/>
                </a:solidFill>
              </a:rPr>
              <a:t>panjang</a:t>
            </a:r>
            <a:endParaRPr lang="en-AU" dirty="0">
              <a:solidFill>
                <a:schemeClr val="bg1"/>
              </a:solidFill>
            </a:endParaRPr>
          </a:p>
          <a:p>
            <a:pPr>
              <a:lnSpc>
                <a:spcPct val="98000"/>
              </a:lnSpc>
            </a:pPr>
            <a:r>
              <a:rPr lang="en-AU" dirty="0" err="1">
                <a:solidFill>
                  <a:schemeClr val="bg1"/>
                </a:solidFill>
              </a:rPr>
              <a:t>Buah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kecil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bundar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berwarna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biru-hitam</a:t>
            </a:r>
            <a:endParaRPr lang="en-AU" dirty="0">
              <a:solidFill>
                <a:schemeClr val="bg1"/>
              </a:solidFill>
            </a:endParaRPr>
          </a:p>
          <a:p>
            <a:pPr>
              <a:lnSpc>
                <a:spcPct val="98000"/>
              </a:lnSpc>
            </a:pPr>
            <a:r>
              <a:rPr lang="en-AU" dirty="0" err="1">
                <a:solidFill>
                  <a:schemeClr val="bg1"/>
                </a:solidFill>
              </a:rPr>
              <a:t>Kulitnya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tebal</a:t>
            </a:r>
            <a:endParaRPr lang="en-AU" dirty="0">
              <a:solidFill>
                <a:schemeClr val="bg1"/>
              </a:solidFill>
            </a:endParaRPr>
          </a:p>
          <a:p>
            <a:pPr>
              <a:lnSpc>
                <a:spcPct val="98000"/>
              </a:lnSpc>
            </a:pPr>
            <a:r>
              <a:rPr lang="en-AU" dirty="0" err="1">
                <a:solidFill>
                  <a:schemeClr val="bg1"/>
                </a:solidFill>
              </a:rPr>
              <a:t>Daunnya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berukuran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sedang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52EF78C-F87F-4902-81F9-F5AD2068C0FF}"/>
              </a:ext>
            </a:extLst>
          </p:cNvPr>
          <p:cNvSpPr txBox="1"/>
          <p:nvPr/>
        </p:nvSpPr>
        <p:spPr>
          <a:xfrm>
            <a:off x="413785" y="3055231"/>
            <a:ext cx="5435766" cy="2908550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4400" b="1" dirty="0">
                <a:solidFill>
                  <a:schemeClr val="accent1"/>
                </a:solidFill>
                <a:latin typeface="+mj-lt"/>
                <a:cs typeface="Hellix"/>
              </a:rPr>
              <a:t>PEMBUDIDAYAAN ANGGUR </a:t>
            </a:r>
          </a:p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4400" b="1" dirty="0">
                <a:solidFill>
                  <a:schemeClr val="bg1"/>
                </a:solidFill>
                <a:latin typeface="+mj-lt"/>
                <a:cs typeface="Hellix"/>
              </a:rPr>
              <a:t>BAGAIMANA CABERNET SAUVIGNON </a:t>
            </a:r>
          </a:p>
          <a:p>
            <a:pPr>
              <a:lnSpc>
                <a:spcPct val="80000"/>
              </a:lnSpc>
              <a:tabLst>
                <a:tab pos="1274445" algn="l"/>
              </a:tabLst>
            </a:pPr>
            <a:r>
              <a:rPr lang="en-AU" sz="4400" b="1" dirty="0">
                <a:solidFill>
                  <a:schemeClr val="bg1"/>
                </a:solidFill>
                <a:latin typeface="+mj-lt"/>
                <a:cs typeface="Hellix"/>
              </a:rPr>
              <a:t>DITUMBUHKAN</a:t>
            </a:r>
          </a:p>
        </p:txBody>
      </p:sp>
    </p:spTree>
    <p:extLst>
      <p:ext uri="{BB962C8B-B14F-4D97-AF65-F5344CB8AC3E}">
        <p14:creationId xmlns:p14="http://schemas.microsoft.com/office/powerpoint/2010/main" val="2388790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71A54-2D8F-4078-BAF1-DEBD8CEBF778}"/>
              </a:ext>
            </a:extLst>
          </p:cNvPr>
          <p:cNvSpPr txBox="1">
            <a:spLocks/>
          </p:cNvSpPr>
          <p:nvPr/>
        </p:nvSpPr>
        <p:spPr>
          <a:xfrm>
            <a:off x="5958203" y="170180"/>
            <a:ext cx="3905252" cy="6115050"/>
          </a:xfrm>
          <a:prstGeom prst="rect">
            <a:avLst/>
          </a:prstGeom>
          <a:noFill/>
        </p:spPr>
        <p:txBody>
          <a:bodyPr/>
          <a:lstStyle>
            <a:lvl1pPr marL="180000" indent="-180000" algn="l" defTabSz="1007943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40000"/>
              </a:buClr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8000"/>
              </a:lnSpc>
              <a:spcBef>
                <a:spcPts val="1200"/>
              </a:spcBef>
              <a:buNone/>
            </a:pPr>
            <a:r>
              <a:rPr lang="en-AU" sz="2400" b="1" dirty="0" err="1">
                <a:solidFill>
                  <a:schemeClr val="accent1"/>
                </a:solidFill>
              </a:rPr>
              <a:t>Irigasi</a:t>
            </a:r>
            <a:endParaRPr lang="en-AU" sz="2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98000"/>
              </a:lnSpc>
              <a:buNone/>
            </a:pPr>
            <a:r>
              <a:rPr lang="en-AU" dirty="0">
                <a:solidFill>
                  <a:schemeClr val="bg1"/>
                </a:solidFill>
              </a:rPr>
              <a:t>Ahli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dapat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mengirigasi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pohon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anggur</a:t>
            </a:r>
            <a:r>
              <a:rPr lang="en-AU" dirty="0">
                <a:solidFill>
                  <a:schemeClr val="bg1"/>
                </a:solidFill>
              </a:rPr>
              <a:t> Cabernet Sauvignon </a:t>
            </a:r>
            <a:r>
              <a:rPr lang="en-AU" dirty="0" err="1">
                <a:solidFill>
                  <a:schemeClr val="bg1"/>
                </a:solidFill>
              </a:rPr>
              <a:t>selama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periode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ketika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curah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hujan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tidak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cukup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memadai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untuk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membantu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memproduksi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hasil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memadai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98000"/>
              </a:lnSpc>
              <a:spcBef>
                <a:spcPts val="1200"/>
              </a:spcBef>
              <a:buNone/>
            </a:pPr>
            <a:r>
              <a:rPr lang="en-AU" sz="2400" b="1" dirty="0" err="1">
                <a:solidFill>
                  <a:schemeClr val="accent1"/>
                </a:solidFill>
              </a:rPr>
              <a:t>Panen</a:t>
            </a:r>
            <a:endParaRPr lang="en-AU" sz="2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98000"/>
              </a:lnSpc>
              <a:buNone/>
            </a:pPr>
            <a:r>
              <a:rPr lang="en-AU" dirty="0" err="1">
                <a:solidFill>
                  <a:schemeClr val="bg1"/>
                </a:solidFill>
              </a:rPr>
              <a:t>Sebagai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varietas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i="1" dirty="0">
                <a:solidFill>
                  <a:schemeClr val="bg1"/>
                </a:solidFill>
              </a:rPr>
              <a:t>late-ripening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pemanenan</a:t>
            </a:r>
            <a:r>
              <a:rPr lang="en-AU" dirty="0">
                <a:solidFill>
                  <a:schemeClr val="bg1"/>
                </a:solidFill>
              </a:rPr>
              <a:t> Cabernet Sauvignon </a:t>
            </a:r>
            <a:r>
              <a:rPr lang="en-AU" dirty="0" err="1">
                <a:solidFill>
                  <a:schemeClr val="bg1"/>
                </a:solidFill>
              </a:rPr>
              <a:t>umumnya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dimulai</a:t>
            </a:r>
            <a:r>
              <a:rPr lang="en-AU" dirty="0">
                <a:solidFill>
                  <a:schemeClr val="bg1"/>
                </a:solidFill>
              </a:rPr>
              <a:t> pada </a:t>
            </a:r>
            <a:r>
              <a:rPr lang="en-AU" dirty="0" err="1">
                <a:solidFill>
                  <a:schemeClr val="bg1"/>
                </a:solidFill>
              </a:rPr>
              <a:t>periode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akhir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musim</a:t>
            </a:r>
            <a:r>
              <a:rPr lang="en-AU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98000"/>
              </a:lnSpc>
              <a:spcBef>
                <a:spcPts val="1200"/>
              </a:spcBef>
              <a:buNone/>
            </a:pPr>
            <a:r>
              <a:rPr lang="en-AU" sz="2400" b="1" dirty="0" err="1">
                <a:solidFill>
                  <a:schemeClr val="accent1"/>
                </a:solidFill>
              </a:rPr>
              <a:t>Pemangkasan</a:t>
            </a:r>
            <a:endParaRPr lang="en-AU" sz="2400" b="1" dirty="0">
              <a:solidFill>
                <a:schemeClr val="accent1"/>
              </a:solidFill>
            </a:endParaRPr>
          </a:p>
          <a:p>
            <a:pPr marL="0" indent="0">
              <a:lnSpc>
                <a:spcPct val="98000"/>
              </a:lnSpc>
              <a:buNone/>
            </a:pPr>
            <a:r>
              <a:rPr lang="en-AU" dirty="0" err="1">
                <a:solidFill>
                  <a:schemeClr val="bg1"/>
                </a:solidFill>
              </a:rPr>
              <a:t>Terutama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penting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untuk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mengendalikan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pertumbuhan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berlebihan</a:t>
            </a:r>
            <a:r>
              <a:rPr lang="en-AU" dirty="0">
                <a:solidFill>
                  <a:schemeClr val="bg1"/>
                </a:solidFill>
              </a:rPr>
              <a:t>. </a:t>
            </a:r>
            <a:r>
              <a:rPr lang="en-AU" dirty="0" err="1">
                <a:solidFill>
                  <a:schemeClr val="bg1"/>
                </a:solidFill>
              </a:rPr>
              <a:t>Berbagai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teknik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manajemen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kanopi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dapat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digunakan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untuk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memastikan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kanopi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seimbang</a:t>
            </a:r>
            <a:r>
              <a:rPr lang="en-AU" dirty="0">
                <a:solidFill>
                  <a:schemeClr val="bg1"/>
                </a:solidFill>
              </a:rPr>
              <a:t> dan zona </a:t>
            </a:r>
            <a:r>
              <a:rPr lang="en-AU" dirty="0" err="1">
                <a:solidFill>
                  <a:schemeClr val="bg1"/>
                </a:solidFill>
              </a:rPr>
              <a:t>buah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terlindungi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secara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tepat</a:t>
            </a:r>
            <a:r>
              <a:rPr lang="en-AU" dirty="0">
                <a:solidFill>
                  <a:schemeClr val="bg1"/>
                </a:solidFill>
              </a:rPr>
              <a:t>,  </a:t>
            </a:r>
            <a:r>
              <a:rPr lang="en-AU" dirty="0" err="1">
                <a:solidFill>
                  <a:schemeClr val="bg1"/>
                </a:solidFill>
              </a:rPr>
              <a:t>tidak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terpapar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langsung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sinar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matahari</a:t>
            </a:r>
            <a:r>
              <a:rPr lang="en-AU" dirty="0">
                <a:solidFill>
                  <a:schemeClr val="bg1"/>
                </a:solidFill>
              </a:rPr>
              <a:t>, </a:t>
            </a:r>
            <a:r>
              <a:rPr lang="en-AU" dirty="0" err="1">
                <a:solidFill>
                  <a:schemeClr val="bg1"/>
                </a:solidFill>
              </a:rPr>
              <a:t>untuk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menghindari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terbakar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matahari</a:t>
            </a:r>
            <a:r>
              <a:rPr lang="en-AU" dirty="0">
                <a:solidFill>
                  <a:schemeClr val="bg1"/>
                </a:solidFill>
              </a:rPr>
              <a:t> dan </a:t>
            </a:r>
            <a:r>
              <a:rPr lang="en-AU" dirty="0" err="1">
                <a:solidFill>
                  <a:schemeClr val="bg1"/>
                </a:solidFill>
              </a:rPr>
              <a:t>kematangan</a:t>
            </a:r>
            <a:r>
              <a:rPr lang="en-AU" dirty="0">
                <a:solidFill>
                  <a:schemeClr val="bg1"/>
                </a:solidFill>
              </a:rPr>
              <a:t> yang </a:t>
            </a:r>
            <a:r>
              <a:rPr lang="en-AU" dirty="0" err="1">
                <a:solidFill>
                  <a:schemeClr val="bg1"/>
                </a:solidFill>
              </a:rPr>
              <a:t>berlebihan</a:t>
            </a:r>
            <a:r>
              <a:rPr lang="en-AU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98000"/>
              </a:lnSpc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1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636B961-0BF8-40BA-AB4C-FE955079B916}"/>
              </a:ext>
            </a:extLst>
          </p:cNvPr>
          <p:cNvSpPr txBox="1"/>
          <p:nvPr/>
        </p:nvSpPr>
        <p:spPr>
          <a:xfrm>
            <a:off x="3008" y="434724"/>
            <a:ext cx="10688805" cy="517775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3300" b="1" dirty="0">
                <a:solidFill>
                  <a:schemeClr val="bg1"/>
                </a:solidFill>
                <a:latin typeface="+mj-lt"/>
                <a:cs typeface="Hellix"/>
              </a:rPr>
              <a:t>PEMBUATAN A</a:t>
            </a:r>
            <a:r>
              <a:rPr lang="en-AU" sz="3300" b="1" dirty="0">
                <a:solidFill>
                  <a:schemeClr val="bg1"/>
                </a:solidFill>
                <a:highlight>
                  <a:srgbClr val="000000"/>
                </a:highlight>
                <a:latin typeface="+mj-lt"/>
                <a:cs typeface="Hellix"/>
              </a:rPr>
              <a:t>NGGUR</a:t>
            </a:r>
            <a:r>
              <a:rPr lang="en-AU" sz="3300" b="1" dirty="0">
                <a:solidFill>
                  <a:schemeClr val="bg1"/>
                </a:solidFill>
                <a:latin typeface="+mj-lt"/>
                <a:cs typeface="Hellix"/>
              </a:rPr>
              <a:t>: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ED41FA9-961D-4CB0-92A1-D68AD1923A5D}"/>
              </a:ext>
            </a:extLst>
          </p:cNvPr>
          <p:cNvSpPr txBox="1"/>
          <p:nvPr/>
        </p:nvSpPr>
        <p:spPr>
          <a:xfrm>
            <a:off x="-44616" y="844300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200" b="1" spc="200" dirty="0">
                <a:latin typeface="+mj-lt"/>
                <a:cs typeface="Hellix"/>
              </a:rPr>
              <a:t>TEKNIK YANG MEMPENGARUHI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83F83D53-61D9-4D1A-B6FD-D551CA397CBC}"/>
              </a:ext>
            </a:extLst>
          </p:cNvPr>
          <p:cNvSpPr txBox="1"/>
          <p:nvPr/>
        </p:nvSpPr>
        <p:spPr>
          <a:xfrm>
            <a:off x="-44616" y="1462571"/>
            <a:ext cx="10691812" cy="920388"/>
          </a:xfrm>
          <a:prstGeom prst="rect">
            <a:avLst/>
          </a:prstGeom>
        </p:spPr>
        <p:txBody>
          <a:bodyPr vert="horz" wrap="none" lIns="0" tIns="12700" rIns="0" bIns="0" rtlCol="0">
            <a:noAutofit/>
          </a:bodyPr>
          <a:lstStyle/>
          <a:p>
            <a:pPr>
              <a:tabLst>
                <a:tab pos="1274445" algn="l"/>
              </a:tabLst>
            </a:pPr>
            <a:r>
              <a:rPr lang="en-AU" sz="5200" b="1" spc="200" dirty="0">
                <a:latin typeface="+mj-lt"/>
                <a:cs typeface="Hellix"/>
              </a:rPr>
              <a:t>GAYA </a:t>
            </a:r>
            <a:r>
              <a:rPr lang="en-AU" sz="5200" b="1" spc="200" dirty="0">
                <a:solidFill>
                  <a:schemeClr val="bg1"/>
                </a:solidFill>
                <a:latin typeface="+mj-lt"/>
                <a:cs typeface="Hellix"/>
              </a:rPr>
              <a:t>CABERNET SAUVIGNON</a:t>
            </a:r>
            <a:endParaRPr lang="en-AU" sz="5200" b="1" spc="200" dirty="0">
              <a:latin typeface="+mj-lt"/>
              <a:cs typeface="Hellix"/>
            </a:endParaRPr>
          </a:p>
        </p:txBody>
      </p:sp>
      <p:sp>
        <p:nvSpPr>
          <p:cNvPr id="7" name="object 58">
            <a:extLst>
              <a:ext uri="{FF2B5EF4-FFF2-40B4-BE49-F238E27FC236}">
                <a16:creationId xmlns:a16="http://schemas.microsoft.com/office/drawing/2014/main" id="{ECC1C13F-FD1E-4E3C-86EC-32A77D29991A}"/>
              </a:ext>
            </a:extLst>
          </p:cNvPr>
          <p:cNvSpPr txBox="1"/>
          <p:nvPr/>
        </p:nvSpPr>
        <p:spPr>
          <a:xfrm>
            <a:off x="2313727" y="2832606"/>
            <a:ext cx="781898" cy="405111"/>
          </a:xfrm>
          <a:prstGeom prst="rect">
            <a:avLst/>
          </a:prstGeom>
        </p:spPr>
        <p:txBody>
          <a:bodyPr vert="horz" wrap="square" lIns="0" tIns="17145" rIns="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buClr>
                <a:srgbClr val="F40000"/>
              </a:buClr>
              <a:defRPr sz="1300" b="1">
                <a:solidFill>
                  <a:schemeClr val="bg1"/>
                </a:solidFill>
                <a:cs typeface="Hellix SemiBold"/>
              </a:defRPr>
            </a:lvl1pPr>
          </a:lstStyle>
          <a:p>
            <a:r>
              <a:rPr lang="en-US" sz="700" dirty="0"/>
              <a:t>BUAH ANGGUR  UMUMNYA DILEPAS DARI TANGKAINYA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3C581E-E20A-4D63-9D15-0F1904038BA5}"/>
              </a:ext>
            </a:extLst>
          </p:cNvPr>
          <p:cNvSpPr txBox="1"/>
          <p:nvPr/>
        </p:nvSpPr>
        <p:spPr>
          <a:xfrm>
            <a:off x="690562" y="6134100"/>
            <a:ext cx="187436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600" b="1" dirty="0"/>
              <a:t>FERMENTASI</a:t>
            </a:r>
            <a:endParaRPr lang="en-AU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02E54-718B-4130-BE4B-AFF22EEBBEF6}"/>
              </a:ext>
            </a:extLst>
          </p:cNvPr>
          <p:cNvSpPr txBox="1"/>
          <p:nvPr/>
        </p:nvSpPr>
        <p:spPr>
          <a:xfrm>
            <a:off x="3078638" y="6134100"/>
            <a:ext cx="187436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600" b="1" dirty="0"/>
              <a:t>MASERASI</a:t>
            </a:r>
            <a:endParaRPr lang="en-A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F83E3-5F13-4DB7-ADF0-A15CE88965B7}"/>
              </a:ext>
            </a:extLst>
          </p:cNvPr>
          <p:cNvSpPr txBox="1"/>
          <p:nvPr/>
        </p:nvSpPr>
        <p:spPr>
          <a:xfrm>
            <a:off x="5478937" y="6134100"/>
            <a:ext cx="208391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600" b="1" dirty="0"/>
              <a:t>MATURASI DALAM BAREL KAYU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38A334-5D90-41AE-81CA-0D218DD48688}"/>
              </a:ext>
            </a:extLst>
          </p:cNvPr>
          <p:cNvSpPr txBox="1"/>
          <p:nvPr/>
        </p:nvSpPr>
        <p:spPr>
          <a:xfrm>
            <a:off x="7917337" y="6134100"/>
            <a:ext cx="208391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AU" sz="1600" b="1" dirty="0"/>
              <a:t>PEMBOTOLAN DAN PENUAAN</a:t>
            </a:r>
          </a:p>
        </p:txBody>
      </p:sp>
    </p:spTree>
    <p:extLst>
      <p:ext uri="{BB962C8B-B14F-4D97-AF65-F5344CB8AC3E}">
        <p14:creationId xmlns:p14="http://schemas.microsoft.com/office/powerpoint/2010/main" val="3359035149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layouts">
  <a:themeElements>
    <a:clrScheme name="Wine Australi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F4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PPT 2016 Template_16x9.potx" id="{90B4C5AB-49DD-4CE7-B257-1CE91E709E62}" vid="{EB9991EE-BA41-474A-A519-EAA7DE5E9A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2920</Words>
  <Application>Microsoft Office PowerPoint</Application>
  <PresentationFormat>Custom</PresentationFormat>
  <Paragraphs>346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Mistral</vt:lpstr>
      <vt:lpstr>Times New Roman</vt:lpstr>
      <vt:lpstr>Slide layouts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Judul slide ADA di sini</vt:lpstr>
      <vt:lpstr>Nama anggur ditulis di sini</vt:lpstr>
      <vt:lpstr>Tyrrell's Wines Winemaker's Selection Vat 8 Hunter  Shiraz Cabernet 2014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2018-07-25T07:02:59Z</dcterms:created>
  <dcterms:modified xsi:type="dcterms:W3CDTF">2022-09-07T04:39:43Z</dcterms:modified>
</cp:coreProperties>
</file>