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5" r:id="rId12"/>
    <p:sldId id="326" r:id="rId13"/>
    <p:sldId id="327" r:id="rId14"/>
    <p:sldId id="328" r:id="rId15"/>
    <p:sldId id="329" r:id="rId16"/>
    <p:sldId id="340" r:id="rId17"/>
    <p:sldId id="330" r:id="rId18"/>
    <p:sldId id="332" r:id="rId19"/>
    <p:sldId id="333" r:id="rId20"/>
    <p:sldId id="334" r:id="rId21"/>
    <p:sldId id="335" r:id="rId22"/>
    <p:sldId id="336" r:id="rId23"/>
    <p:sldId id="338" r:id="rId24"/>
    <p:sldId id="339" r:id="rId25"/>
    <p:sldId id="342" r:id="rId26"/>
    <p:sldId id="341" r:id="rId27"/>
    <p:sldId id="314" r:id="rId28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8" autoAdjust="0"/>
    <p:restoredTop sz="83185" autoAdjust="0"/>
  </p:normalViewPr>
  <p:slideViewPr>
    <p:cSldViewPr snapToGrid="0">
      <p:cViewPr varScale="1">
        <p:scale>
          <a:sx n="86" d="100"/>
          <a:sy n="86" d="100"/>
        </p:scale>
        <p:origin x="1662" y="90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5" d="100"/>
          <a:sy n="115" d="100"/>
        </p:scale>
        <p:origin x="53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02775-0E56-144E-887B-1E331074F09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74AA8-0725-E34C-B435-F0A04A8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4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b="0" i="0" kern="1200">
        <a:solidFill>
          <a:schemeClr val="tx1"/>
        </a:solidFill>
        <a:latin typeface="Cordia New" panose="020B0304020202020204" pitchFamily="34" charset="-34"/>
        <a:ea typeface="+mn-ea"/>
        <a:cs typeface="Cordia New" panose="020B0304020202020204" pitchFamily="34" charset="-34"/>
      </a:defRPr>
    </a:lvl1pPr>
    <a:lvl2pPr marL="457200" algn="l" defTabSz="914400" rtl="0" eaLnBrk="1" latinLnBrk="0" hangingPunct="1">
      <a:defRPr sz="1800" b="0" i="0" kern="1200">
        <a:solidFill>
          <a:schemeClr val="tx1"/>
        </a:solidFill>
        <a:latin typeface="Cordia New" panose="020B0304020202020204" pitchFamily="34" charset="-34"/>
        <a:ea typeface="+mn-ea"/>
        <a:cs typeface="Cordia New" panose="020B0304020202020204" pitchFamily="34" charset="-34"/>
      </a:defRPr>
    </a:lvl2pPr>
    <a:lvl3pPr marL="914400" algn="l" defTabSz="914400" rtl="0" eaLnBrk="1" latinLnBrk="0" hangingPunct="1">
      <a:defRPr sz="1800" b="0" i="0" kern="1200">
        <a:solidFill>
          <a:schemeClr val="tx1"/>
        </a:solidFill>
        <a:latin typeface="Cordia New" panose="020B0304020202020204" pitchFamily="34" charset="-34"/>
        <a:ea typeface="+mn-ea"/>
        <a:cs typeface="Cordia New" panose="020B0304020202020204" pitchFamily="34" charset="-34"/>
      </a:defRPr>
    </a:lvl3pPr>
    <a:lvl4pPr marL="1371600" algn="l" defTabSz="914400" rtl="0" eaLnBrk="1" latinLnBrk="0" hangingPunct="1">
      <a:defRPr sz="1800" b="0" i="0" kern="1200">
        <a:solidFill>
          <a:schemeClr val="tx1"/>
        </a:solidFill>
        <a:latin typeface="Cordia New" panose="020B0304020202020204" pitchFamily="34" charset="-34"/>
        <a:ea typeface="+mn-ea"/>
        <a:cs typeface="Cordia New" panose="020B0304020202020204" pitchFamily="34" charset="-34"/>
      </a:defRPr>
    </a:lvl4pPr>
    <a:lvl5pPr marL="1828800" algn="l" defTabSz="914400" rtl="0" eaLnBrk="1" latinLnBrk="0" hangingPunct="1">
      <a:defRPr sz="1800" b="0" i="0" kern="1200">
        <a:solidFill>
          <a:schemeClr val="tx1"/>
        </a:solidFill>
        <a:latin typeface="Cordia New" panose="020B0304020202020204" pitchFamily="34" charset="-34"/>
        <a:ea typeface="+mn-ea"/>
        <a:cs typeface="Cordia New" panose="020B0304020202020204" pitchFamily="34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winediscovered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winediscovered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ค้นพบประวัติความเป็นมา ภูมิอากาศ การผลิตไวน์และรูปแบบไวน์อันเป็นเอกลักษณ์ของตนเอง จากแหล่งผลิตไวน์ที่ตั้งอยู่ในภูมิประเทศแยกตัวโดดเดี่ยวที่สุดแต่งดงามแห่งหนึ่งของโลก </a:t>
            </a:r>
          </a:p>
          <a:p>
            <a:endParaRPr lang="th-T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ส่วนของข้อมูลในบันทึกย่อเหล่านี้ จะให้ข้อมูลเพิ่มเติมเกี่ยวกับสไลด์แต่ละหน้า และประเด็นแนะนำเพื่อใช้ในการอภิปราย, สามารถดาวน์โหลดหัวข้อและสื่อประกอบ รวมถึงชุดสไลด์นำเสนอข้อมูลดังเช่นสไลด์ชุดนี้ ได้ที่เว็บไซต์ </a:t>
            </a:r>
            <a:r>
              <a:rPr lang="en-A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  <a:hlinkClick r:id="rId3"/>
              </a:rPr>
              <a:t>www.australianwinediscovered.com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89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ภูมิอากาศเป็นแบบ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มด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ิเต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์เร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เนียน ที่ได้รับอิทธิพลทางทะเลอย่างมากจากการที่ถูกขนาบด้วยมหาสมุทรถึงสามด้าน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ในฤดูหนาวมีปริมาณน้ำฝนระดับสูง ในฤดูร้อนอากาศอุ่นและแห้ง ความเสี่ยงที่เกิดจากน้ำค้างแข็งและลูกเห็บมีระดับต่ำ ทำให้มีสภาวะที่เหมาะต่อกับปลูกองุ่นอย่างดีเยี่ยม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ช่วงความต่างของอุณหภูมิระหว่างวัน (กลางวันกับกลางคืน) อยู่ในระดับต่ำ ทำให้เกิดการสะสมความร้อนอย่างสม่ำเสมอดีมาก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ปริมาณน้ำฝนช่วงฤดูปลูกองุ่น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 202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มม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7.95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นิ้ว)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อุณหภูมิเฉลี่ยในเดือนมกราคม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 20.9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องศาเซลเซียส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69.62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องศาฟาเรนไฮต์)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33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25440" cy="360045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เทือก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ขาล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ีอู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วิน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เชอร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ัล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ลิสต์ทอดยาวตลอดภูมิภาคนี้ ชั้นหินแกรนิตอายุ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150-600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ร้อยล้านปี มีหินปูนอายุ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ล้านปีแทรกในชั้นหิน เวลาอันยาวนานทำให้เทือกเขาสร้างเครือข่ายหินแกรนิตที่ซับซ้อนและเก่าแก่ที่สุดในโลก อันเกิดจากหินชีสต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์แ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ละดินที่เกิดจากหินแกรนิต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ประเด็นแนะนำเพื่อใช้ในการอภิปราย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</a:t>
            </a:r>
            <a:endParaRPr lang="th-TH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เหตุใดภูมิศาสตร์ ภูมิอากาศ และดินที่มาร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จึงทำให้มาร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กลายเป็นเขตผลิตไวน์ที่ประสบความสำเร็จ?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เป็นที่รู้จักในเรื่องการผลิตไวน์คาเบอร์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ที่งามสง่าที่สุดของประเทศออสเตรเลีย “แตร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รัว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” (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terroir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*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 มีบทบาทใดในการณ์นี้?</a:t>
            </a:r>
            <a:r>
              <a:rPr lang="th-TH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th-TH" sz="14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*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Terroir </a:t>
            </a:r>
            <a:r>
              <a:rPr lang="th-TH" sz="1400" i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th-TH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แตร</a:t>
            </a:r>
            <a:r>
              <a:rPr lang="th-TH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รัว</a:t>
            </a:r>
            <a:r>
              <a:rPr lang="th-TH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ร์</a:t>
            </a:r>
            <a:r>
              <a:rPr lang="th-TH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 เป็นเสมือนปรัชญาที่แฝงภูมิปัญญาเฉพาะถิ่นอันเกิดจากประสบการณ์ของมนุษย์ที่สั่งสมกันมายาวนานจากรุ่นสู่รุ่น มี 4 องค์ประกอบหลักๆ คือ ภูมิอากาศ, ดิน, สภาพภูมิประเทศ และ วัฒนธรรมการเพาะปลูกองุ่นในท้องถิ่น ไวน์จึงเป็นผลผลิตที่ต้องขึ้นอยู่กับดินฟ้าอากาศได้มาจากท้องฟ้า ผืนดิน และมนุษย์ (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https://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guide.michelin.com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/)</a:t>
            </a:r>
            <a:endParaRPr lang="th-TH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94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มีสภาพภูมิอากาศที่เหมาะแก่การปลูกองุ่นเป็นอย่างยิ่งในตัวเองอยู่แล้ว จึงใช้วิธีปลูกแบบสบายๆ ได้ องุ่นสุกได้อย่างดีเยี่ยมเมื่อเถาองุ่นเจริญเติบโตเต็มที่ในช่วงฤดูร้อนและฤดูใบไม้ผลิที่อากาศไม่ร้อนและไม่หนาวจนเกินไป จึงได้องุ่นรสชาติเยี่ยม และมีความเป็นกรดตามธรรมชาติสูง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การไม่มีเพลี้ยอ่อน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ฟีล็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อกซีร่ามาโจมตีต้นองุ่น หมายถึงว่า ไร่องุ่นส่วนใหญ่ในเขตภูมิภาคนี้เติบโตจากการการเพาะชำกิ่งองุ่นที่ได้จากไร่ที่มีคุณภาพสูงที่มีอยู่เดิม ในการปลูกแต่ละพันธุ์ จึงใช้โคลนตามที่ได้รับสืบทอดกันมา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heritage clone)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และมีบทบาทสำคัญใน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การทำ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ให้ได้มาซึ่ง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ชาร์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ดอนเนย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์แ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ละคาเบอร์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จากมาร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ที่ไม่เหมือนใคร โคลน “จินจิน” มีชื่อเสียงและเป็นที่ยอมรับในฐานะที่เป็นกุญแจสู่ความสำเร็จของ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ชาร์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ดอนเนย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ในภูมิภาคนี้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4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ประเด็นแนะนำเพื่อใช้ในการอภิปราย: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ในช่วงไม่กี่ปีที่ผ่านมานี้ เกษตรกรผู้ปลูกองุ่นหันมาสนใจการเกษตรแบบชีวพลวัตและเกษตรอินทรีย์มากขึ้น เหตุใดจึงเป็นเช่นนั้น? สิ่งดังกล่าวที่เกิดขึ้นมีอิทธิพลต่อแนวโน้มการผลิตไวน์และรูปแบบไวน์อย่างไร?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โดยทั่วไป ไวน์คาเบอร์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วีญญงแ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ละ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ชาร์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ดอนเนย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ใช้ถังไม้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โอ๊ค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บ่ม ถังไม้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โอ๊ค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มีส่วนสำคัญอะไรในกระบวนการผลิตไวน์?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71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th-TH" dirty="0"/>
              <a:t>ช่วงนี้เป็นช่วงเวลาเหมาะต่อการจัดให้มีการชิมไวน์หลากชนิดที่คัดสรรมาและอภิปราย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0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มีการปลูกองุ่นแดงและองุ่นเขียว(ขาว)ในปริมาณพอๆกัน ซึ่งใช้ไวน์ที่หรูหราและละเมียดละไม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+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เนื้อหาเพิ่มเติมที่ใช้ในการนำเสนอได้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เราจะค้นพบสื่อในการนำเสนอเกี่ยวกับสายพันธุ์องุ่นและข้อมูลอื่นๆ ได้ที่เว็บไซต์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www.australianwinediscovered.com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7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องุ่นสองสายพันธุ์นี้เสริมส่งกันโดยธรรมชาติ เซมี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ญ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องเพิ่มกลิ่นรสและความกลม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ให้กับ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บล็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องที่มีรสชาติแหลม และเพิ่มน้ำหนักน้ำไวน์บนลิ้น ไวน์สองชนิดนี้แสดงให้เห็นบุคลิกของผลไม้เขตร้อน มะนาวเลม่อน สมุนไพรและหญ้า ถ้าเป็นไวน์ที่ไม่ผ่านการบ่มในถังไม้โอ๊ก จะได้ความสดชื่น ชุ่มฉ่ำจากผลไม้ 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เป็นไวน์ที่ผลิตมาพร้อมดื่มไม่เหมาะที่จะเก็บต่อ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ผู้ผลิตไวน์หันมาหมักไวน์ในถังไม้โอ๊ก เพื่อเพิ่มความซับซ้อน น้ำหนักและความเข้มข้นให้น้ำไวน์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6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โค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ลน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“จินจิน” ดั้งเดิมที่สืบทอดกันมา ให้ผลผลิตต่ำ ช่อ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ผลมี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ขนาดเล็ก และ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ผลมี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ขนาดเล็กมาก องุ่นที่ปลูกได้มีรสชาติซับซ้อนและเข้มข้น มีความเป็นกรดแบบ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มิเน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ัล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ไวน์ที่ได้จึงเข้มข้นและละเมียดละไมอยู่ในที ความซับซ้อนแบบมีรสชาตินี้เกิดจากการหมักบ่มตามธรรมชาติในถังไม้โอ๊กฝรั่งเศส 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เพิ่มน้ำหนักไวน์อีกชั้นด้วยการบ่มไวน์กับยีสต์ที่ตายแล้ว เป็น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ไวน์ที่มีศักยภาพที่จะเก็บต่อได้ จะพัฒนารสชาติจนเข้มข้น มีคุณลักษณะอย่างเนย กลิ่นรสอย่างถั่วและน้ำตาลไหม้ เมื่อเก็บ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ไว้เป็น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เวลานาน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52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67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โคลน “ฮา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ตัน” ดั้งเดิมที่สืบทอดต่อกันมา ให้ผลผลิตต่ำ ผลองุ่นมีขนาดเล็ก มีโครงสร้างละเอียดของสารแทน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นิน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มีรูปแบบลักษณะสัมผัสแบบปานกลางไปจนถึงหนัก กลิ่นรสเข้มข้นมากกว่าและเนื้อสัมผัสกลมกว่าองุ่นที่ปลูกแถบคูนาวารา ซึ่งเป็นเขตผลิตไวน์ของออสเตรเลียอีกแห่งที่มีชื่อเสียงประมาณเดียวกัน ในปีที่ผลผลิตดีเยี่ยม ไวน์คาเบอร์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จากมาร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จะแสดงให้เห็นว่า ความสุกของผลองุ่น ความเป็นกรดธรรมชาติ</a:t>
            </a:r>
            <a:r>
              <a:rPr lang="th-TH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และโครงสร้างละเอียดของสารแทน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นิน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ในผลองุ่น มีความสมดุลกันอย่างน่าประหลาดใจ และเหมาะแก่การเก็บไว้ในห้องเก็บไวน์ระยะยาว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13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ประเด็นแนะนำเพื่อใช้ในการอภิปราย: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เราจะแยกแยะความต่างระหว่างไวน์คาเบอร์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จากมาร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กับไวน์คาเบอร์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จากคูนาวาราได้อย่างไร?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แนวโน้มของออสเตรเลียที่ขยายวงออกไปกว้างขึ้น ในเรื่องของไวน์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ชาร์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ดอนเนย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ที่ให้รสชาติเปรี้ยวอ่อนๆ ที่ไม่ใช่จากผลไม้มากกว่า ร้อนแรงกว่า จะมีผลต่อกระบวนการผลิตไวน์และรูปแบบการผลิตของมาร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อย่างไรบ้าง?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เหตุใดมาร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จึงกลายเป็นผู้ผลิตไวน์เซมี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ญ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 โซ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วีญญ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บล็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อง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เบ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ลน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ที่ประสบความสำเร็จที่สุดของประเทศออสเตรเลีย?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6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95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หากต้องการเรื่องราวนำเสนอพร้อมเครื่องมือและทรัพยากรข้อมูล สามารถศึกษาค้นคว้าได้ที่เว็บไซต์   </a:t>
            </a:r>
            <a:r>
              <a:rPr lang="en-A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  <a:hlinkClick r:id="rId3"/>
              </a:rPr>
              <a:t>www.australianwinediscovered.com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หรือหากมีคำถาม สามารถติดต่อทางอีเมล์ได้ที่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discovered@wineaustralia.com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7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2C15A-A0E3-D844-9425-90F47F4663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5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2C15A-A0E3-D844-9425-90F47F4663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4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2C15A-A0E3-D844-9425-90F47F4663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ช่วงนี้เป็นช่วงเวลาที่สมควรต่อการจัดให้มีการชิมไวน์คลาสสิคจากมาร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ส่วนการชิมไวน์เต็มรูปแบบจะไปอยู่ในตอนท้ายของการนำเสนอ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ดึงดูดนักท่องเที่ยวจำนวนมากมายมหาศาล บ้างก็มาเที่ยวชมโรงผลิตไวน์ที่สวยงาม บ้างก็มาโต้คลื่นที่ชายฝั่ง และคลื่นที่นี่ก็เป็นคลื่นระดับโลก นักท่องเที่ยวมาชมป่าและถ้ำอันเก่าแก่ และแวะรับประทานอาหารร้านอาหารมีความโดดเด่นด้านต่างๆ 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ได้รับการสถาปนาให้เป็นเขตผลิตไวน์ ทันทีที่เหล่านักวิทยาศาสตร์ลงความเห็นว่ามาร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นั้นเหมาะต่อการผลิตไวน์ชั้นเลิศเป็นอย่างยิ่ง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1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7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6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ประเด็นแนะนำเพื่อใช้ในการอภิปราย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การที่มาร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รวมตัวกับกลุ่มผู้ผลิตไวน์ที่มาก่อนช้า ทำให้เกิดผลดีต่อภูมิภาคนี้อย่างไร?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เมื่อเหล่าโรงผลิตไวน์ที่สร้างขึ้นในระยะเริ่มแรกของภูมิภาคนี้ก่อตั้งโดยผู้ผลิตหน้าใหม่ สิ่งนี้ก่อให้เกิดรูปแบบในการการผลิตไวน์อย่างไร?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0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มาร์กา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ตั้งอยู่ปลายสุดของประเทศออสเตรเลียไปทางทิศตะวันตกเฉียงใต้ ห่างจากเมืองเพ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ิร์ธ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ซึ่งเป็นเมืองหลวงของออสเตรเลียตะวันตกประมาณ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270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กิโลเมตร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ไม่มีเขตย่อยอย่างเป็นทางการ </a:t>
            </a:r>
            <a:r>
              <a:rPr lang="th-TH" sz="18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แต่สา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มารถแบ่งเขตพื้นที่ตามสภาพภูมิอากาศและดินได้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5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เขตหลัก ได้แก่ ยาลิง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อัพ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วิลิ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ยาบรับ, 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ท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รีตัน, วอ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ลล์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คลิฟ และ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แคริเ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ดล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เกร็ดความรู้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: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จำนวนพันธุ์พืช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8,000 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ชนิดที่มาร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มีจำนวนร้อยละ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80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ที่ไม่สามารถพบได้ที่อื่นใดในโลก มีแต่ที่มาร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กา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เท่านั้น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4AA8-0725-E34C-B435-F0A04A8F84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5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625"/>
            <a:ext cx="5410200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271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sting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287693" y="955910"/>
            <a:ext cx="5220000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6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2469A0C-CF60-439D-BD30-B51F2F45D2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87695" y="2571758"/>
            <a:ext cx="5220000" cy="271413"/>
          </a:xfr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r>
              <a:rPr lang="en-AU" dirty="0"/>
              <a:t>Click to add location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CF05362-2E30-4245-8F93-7DCA5A9B776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695" y="3286125"/>
            <a:ext cx="5220000" cy="3900230"/>
          </a:xfr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6A8C5-7468-5322-D4D9-DA60277D34E3}"/>
              </a:ext>
            </a:extLst>
          </p:cNvPr>
          <p:cNvSpPr txBox="1"/>
          <p:nvPr userDrawn="1"/>
        </p:nvSpPr>
        <p:spPr>
          <a:xfrm>
            <a:off x="448967" y="6540024"/>
            <a:ext cx="173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การชิมไวน์</a:t>
            </a:r>
          </a:p>
        </p:txBody>
      </p:sp>
    </p:spTree>
    <p:extLst>
      <p:ext uri="{BB962C8B-B14F-4D97-AF65-F5344CB8AC3E}">
        <p14:creationId xmlns:p14="http://schemas.microsoft.com/office/powerpoint/2010/main" val="213376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01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06" y="402483"/>
            <a:ext cx="9972000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06" y="2012414"/>
            <a:ext cx="9972000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906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21/09/2022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6248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0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7" r:id="rId3"/>
    <p:sldLayoutId id="2147483655" r:id="rId4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2C5E294-97F2-4F8D-AC5F-BEE4DB989B84}"/>
              </a:ext>
            </a:extLst>
          </p:cNvPr>
          <p:cNvSpPr txBox="1"/>
          <p:nvPr/>
        </p:nvSpPr>
        <p:spPr>
          <a:xfrm>
            <a:off x="48194" y="1453852"/>
            <a:ext cx="10737945" cy="1118709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th-TH" sz="11500" b="1" spc="5500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11500" b="1" spc="5500" dirty="0" err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11500" b="1" spc="5500" dirty="0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11500" b="1" spc="5500" dirty="0" err="1">
                <a:solidFill>
                  <a:schemeClr val="tx2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endParaRPr lang="th-TH" sz="11500" b="1" spc="5500" dirty="0">
              <a:solidFill>
                <a:schemeClr val="tx2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3FE470B-93AC-42D4-9BA6-B9FF02CA4459}"/>
              </a:ext>
            </a:extLst>
          </p:cNvPr>
          <p:cNvSpPr txBox="1"/>
          <p:nvPr/>
        </p:nvSpPr>
        <p:spPr>
          <a:xfrm>
            <a:off x="37561" y="2611671"/>
            <a:ext cx="4836341" cy="104154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th-TH" sz="11500" b="1" spc="30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ริ</a:t>
            </a:r>
            <a:r>
              <a:rPr lang="th-TH" sz="11500" b="1" spc="300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th-TH" sz="11500" b="1" spc="30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
</a:t>
            </a:r>
            <a:endParaRPr lang="en-US" sz="11500" b="1" spc="30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99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>
            <a:extLst>
              <a:ext uri="{FF2B5EF4-FFF2-40B4-BE49-F238E27FC236}">
                <a16:creationId xmlns:a16="http://schemas.microsoft.com/office/drawing/2014/main" id="{C3F45A7C-ED88-4E6E-9A48-276F56444AD4}"/>
              </a:ext>
            </a:extLst>
          </p:cNvPr>
          <p:cNvSpPr txBox="1"/>
          <p:nvPr/>
        </p:nvSpPr>
        <p:spPr>
          <a:xfrm>
            <a:off x="318643" y="434108"/>
            <a:ext cx="3183169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50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ภูมิอากาศ</a:t>
            </a:r>
            <a:endParaRPr lang="en-AU" sz="50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388E9C-338E-4EF3-95F9-FCA8B2BD3C41}"/>
              </a:ext>
            </a:extLst>
          </p:cNvPr>
          <p:cNvSpPr txBox="1"/>
          <p:nvPr/>
        </p:nvSpPr>
        <p:spPr>
          <a:xfrm>
            <a:off x="218051" y="3549657"/>
            <a:ext cx="405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spc="800" dirty="0" err="1">
                <a:solidFill>
                  <a:schemeClr val="bg1"/>
                </a:solidFill>
              </a:rPr>
              <a:t>เ</a:t>
            </a:r>
            <a:r>
              <a:rPr lang="th-TH" sz="4000" b="1" spc="800" dirty="0">
                <a:solidFill>
                  <a:schemeClr val="bg1"/>
                </a:solidFill>
              </a:rPr>
              <a:t>มด</a:t>
            </a:r>
            <a:r>
              <a:rPr lang="th-TH" sz="4000" b="1" spc="800" dirty="0" err="1">
                <a:solidFill>
                  <a:schemeClr val="bg1"/>
                </a:solidFill>
              </a:rPr>
              <a:t>ิเต</a:t>
            </a:r>
            <a:r>
              <a:rPr lang="th-TH" sz="4000" b="1" spc="800" dirty="0">
                <a:solidFill>
                  <a:schemeClr val="bg1"/>
                </a:solidFill>
              </a:rPr>
              <a:t>อร</a:t>
            </a:r>
            <a:r>
              <a:rPr lang="th-TH" sz="4000" b="1" spc="800" dirty="0" err="1">
                <a:solidFill>
                  <a:schemeClr val="bg1"/>
                </a:solidFill>
              </a:rPr>
              <a:t>์เร</a:t>
            </a:r>
            <a:r>
              <a:rPr lang="th-TH" sz="4000" b="1" spc="800" dirty="0">
                <a:solidFill>
                  <a:schemeClr val="bg1"/>
                </a:solidFill>
              </a:rPr>
              <a:t>เนียน</a:t>
            </a:r>
            <a:endParaRPr lang="en-AU" sz="4000" b="1" spc="800" dirty="0">
              <a:solidFill>
                <a:schemeClr val="bg1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66DA5EE8-9E8C-4807-8828-4002F5218D14}"/>
              </a:ext>
            </a:extLst>
          </p:cNvPr>
          <p:cNvSpPr txBox="1"/>
          <p:nvPr/>
        </p:nvSpPr>
        <p:spPr>
          <a:xfrm>
            <a:off x="1341913" y="5870639"/>
            <a:ext cx="3564024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50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ระดับความสูง
</a:t>
            </a:r>
            <a:endParaRPr lang="en-AU" sz="5000" b="1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9AAE31-AADA-492F-B49A-F17605010E67}"/>
              </a:ext>
            </a:extLst>
          </p:cNvPr>
          <p:cNvSpPr txBox="1"/>
          <p:nvPr/>
        </p:nvSpPr>
        <p:spPr>
          <a:xfrm>
            <a:off x="1890030" y="6515752"/>
            <a:ext cx="2760133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24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24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4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en-US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0-231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เมตร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(0-757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ฟุต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
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CF536073-1247-4E49-B686-B8D3CF4918FB}"/>
              </a:ext>
            </a:extLst>
          </p:cNvPr>
          <p:cNvSpPr txBox="1"/>
          <p:nvPr/>
        </p:nvSpPr>
        <p:spPr>
          <a:xfrm>
            <a:off x="3920417" y="6184371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th-TH" sz="4000" b="1" dirty="0">
                <a:solidFill>
                  <a:schemeClr val="bg1"/>
                </a:solidFill>
                <a:latin typeface="+mj-lt"/>
                <a:cs typeface="Hellix"/>
              </a:rPr>
              <a:t>ต่ำ</a:t>
            </a:r>
            <a:endParaRPr lang="en-AU" sz="4000" b="1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6F7FA778-74BB-48FB-9A28-FA1AF5308889}"/>
              </a:ext>
            </a:extLst>
          </p:cNvPr>
          <p:cNvSpPr txBox="1"/>
          <p:nvPr/>
        </p:nvSpPr>
        <p:spPr>
          <a:xfrm>
            <a:off x="4905936" y="432144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th-TH" sz="4000" b="1" dirty="0">
                <a:solidFill>
                  <a:schemeClr val="bg1"/>
                </a:solidFill>
                <a:latin typeface="+mj-lt"/>
                <a:cs typeface="Hellix"/>
              </a:rPr>
              <a:t>ปานกลาง</a:t>
            </a:r>
            <a:endParaRPr lang="en-AU" sz="4000" b="1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3C1B7BE-B49D-4BB5-A94D-D4E529201001}"/>
              </a:ext>
            </a:extLst>
          </p:cNvPr>
          <p:cNvSpPr txBox="1"/>
          <p:nvPr/>
        </p:nvSpPr>
        <p:spPr>
          <a:xfrm>
            <a:off x="5986283" y="2279282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th-TH" sz="4000" b="1">
                <a:solidFill>
                  <a:schemeClr val="bg1"/>
                </a:solidFill>
                <a:latin typeface="+mj-lt"/>
                <a:cs typeface="Hellix"/>
              </a:rPr>
              <a:t>สูง</a:t>
            </a:r>
            <a:endParaRPr lang="en-AU" sz="4000" b="1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5F60F324-6591-4D7D-9509-14A936C6B142}"/>
              </a:ext>
            </a:extLst>
          </p:cNvPr>
          <p:cNvSpPr txBox="1"/>
          <p:nvPr/>
        </p:nvSpPr>
        <p:spPr>
          <a:xfrm>
            <a:off x="6992123" y="434108"/>
            <a:ext cx="3252543" cy="62746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r">
              <a:lnSpc>
                <a:spcPct val="80000"/>
              </a:lnSpc>
              <a:tabLst>
                <a:tab pos="1274445" algn="l"/>
              </a:tabLst>
            </a:pPr>
            <a:r>
              <a:rPr lang="th-TH" sz="4000" b="1" dirty="0">
                <a:solidFill>
                  <a:schemeClr val="bg1"/>
                </a:solidFill>
                <a:latin typeface="+mj-lt"/>
                <a:cs typeface="Hellix"/>
              </a:rPr>
              <a:t>สูงมาก
</a:t>
            </a:r>
            <a:endParaRPr lang="en-AU" sz="4000" b="1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C9632C-39F6-4E77-B02A-A6048A0E31EE}"/>
              </a:ext>
            </a:extLst>
          </p:cNvPr>
          <p:cNvSpPr txBox="1"/>
          <p:nvPr/>
        </p:nvSpPr>
        <p:spPr>
          <a:xfrm>
            <a:off x="5944188" y="4904290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500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–749 เมตร
1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640-2459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ฟุต
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6BBF3-FE40-42A5-84ED-B806C4894DE5}"/>
              </a:ext>
            </a:extLst>
          </p:cNvPr>
          <p:cNvSpPr txBox="1"/>
          <p:nvPr/>
        </p:nvSpPr>
        <p:spPr>
          <a:xfrm>
            <a:off x="7032035" y="286956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750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–999 เมตร
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2460-3279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ฟุต
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BC0D6B-91E0-44BC-8560-9A92F64847BB}"/>
              </a:ext>
            </a:extLst>
          </p:cNvPr>
          <p:cNvSpPr txBox="1"/>
          <p:nvPr/>
        </p:nvSpPr>
        <p:spPr>
          <a:xfrm>
            <a:off x="8021558" y="999201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AU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&gt;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1000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เมตร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r">
              <a:lnSpc>
                <a:spcPct val="90000"/>
              </a:lnSpc>
            </a:pPr>
            <a:r>
              <a:rPr lang="en-AU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&gt;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3280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ฟุต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3B9F23-9EA6-4B22-9FC9-98084F107E43}"/>
              </a:ext>
            </a:extLst>
          </p:cNvPr>
          <p:cNvSpPr txBox="1"/>
          <p:nvPr/>
        </p:nvSpPr>
        <p:spPr>
          <a:xfrm>
            <a:off x="4905936" y="6772759"/>
            <a:ext cx="2175694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0–499 เมตร
0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-1639 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ฟุต
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EE8582-4188-48FA-AD01-856D04980397}"/>
              </a:ext>
            </a:extLst>
          </p:cNvPr>
          <p:cNvSpPr txBox="1"/>
          <p:nvPr/>
        </p:nvSpPr>
        <p:spPr>
          <a:xfrm>
            <a:off x="561855" y="4237675"/>
            <a:ext cx="4192721" cy="1105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ได้รับอิทธิพลสูงจากทะเล ขนาบด้วยมหาสมุทรทั้งสามด้าน
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73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6B11D91-BAB5-45DC-8951-DEAF2D4BE710}"/>
              </a:ext>
            </a:extLst>
          </p:cNvPr>
          <p:cNvSpPr txBox="1"/>
          <p:nvPr/>
        </p:nvSpPr>
        <p:spPr>
          <a:xfrm>
            <a:off x="35376" y="1213091"/>
            <a:ext cx="4286250" cy="1358659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th-TH" sz="8800" b="1" spc="4000" dirty="0">
                <a:latin typeface="Cordia New" panose="020B0304020202020204" pitchFamily="34" charset="-34"/>
                <a:cs typeface="Cordia New" panose="020B0304020202020204" pitchFamily="34" charset="-34"/>
              </a:rPr>
              <a:t>ดิน</a:t>
            </a:r>
            <a:endParaRPr lang="en-AU" sz="8800" b="1" spc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B7953-4FC9-4569-8EA7-C409C8829A1C}"/>
              </a:ext>
            </a:extLst>
          </p:cNvPr>
          <p:cNvSpPr txBox="1"/>
          <p:nvPr/>
        </p:nvSpPr>
        <p:spPr>
          <a:xfrm>
            <a:off x="5449756" y="1727835"/>
            <a:ext cx="4693703" cy="1580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ดินร่วนสีแดงปนกรวดมีหินแกรนิตและหินไน</a:t>
            </a:r>
            <a:r>
              <a:rPr lang="th-TH" sz="2400" dirty="0" err="1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ส์</a:t>
            </a: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อยู่ข้างใต้ ดินแบบนี้มีข้อดีคือระบายน้ำได้ดีและมีความลึกของหน้าดิน, ดินเก่าเหล่านี้มีธาตุอาหารของพืชต่ำและเหมาะแก่การปลูกองุ่นคุณภาพสูงเป็นอย่างยิ่ง</a:t>
            </a:r>
            <a:endParaRPr lang="en-US" sz="2400" dirty="0"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556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697C989-5CA6-41F0-9846-05798CC1A395}"/>
              </a:ext>
            </a:extLst>
          </p:cNvPr>
          <p:cNvSpPr txBox="1"/>
          <p:nvPr/>
        </p:nvSpPr>
        <p:spPr>
          <a:xfrm>
            <a:off x="25974" y="5038408"/>
            <a:ext cx="10591226" cy="25591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6200" b="1" spc="3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ผู้เชี่ยวชาญมาพร้อมกับ</a:t>
            </a:r>
          </a:p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6200" b="1" spc="3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ความชำนาญเรื่องการทดลอง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426CBAA-6B0C-4754-97A0-F17377DFEEFD}"/>
              </a:ext>
            </a:extLst>
          </p:cNvPr>
          <p:cNvSpPr txBox="1"/>
          <p:nvPr/>
        </p:nvSpPr>
        <p:spPr>
          <a:xfrm>
            <a:off x="41275" y="4497310"/>
            <a:ext cx="3574697" cy="431400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การปลูกองุ่นและการผลิตไวน์</a:t>
            </a:r>
          </a:p>
        </p:txBody>
      </p:sp>
    </p:spTree>
    <p:extLst>
      <p:ext uri="{BB962C8B-B14F-4D97-AF65-F5344CB8AC3E}">
        <p14:creationId xmlns:p14="http://schemas.microsoft.com/office/powerpoint/2010/main" val="230294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41634408-A36D-4E03-9BF0-C467E9DBC721}"/>
              </a:ext>
            </a:extLst>
          </p:cNvPr>
          <p:cNvSpPr txBox="1"/>
          <p:nvPr/>
        </p:nvSpPr>
        <p:spPr>
          <a:xfrm>
            <a:off x="17290" y="4674684"/>
            <a:ext cx="4524375" cy="964116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9200" b="1" spc="5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การปลูก</a:t>
            </a:r>
          </a:p>
          <a:p>
            <a:pPr>
              <a:lnSpc>
                <a:spcPct val="80000"/>
              </a:lnSpc>
            </a:pPr>
            <a:r>
              <a:rPr lang="th-TH" sz="9200" b="1" spc="5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องุ่น</a:t>
            </a:r>
            <a:endParaRPr lang="en-AU" sz="9200" b="1" spc="5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AA1F68-5F58-4458-8F37-80AF778C5E57}"/>
              </a:ext>
            </a:extLst>
          </p:cNvPr>
          <p:cNvSpPr txBox="1">
            <a:spLocks/>
          </p:cNvSpPr>
          <p:nvPr/>
        </p:nvSpPr>
        <p:spPr>
          <a:xfrm>
            <a:off x="6050299" y="480973"/>
            <a:ext cx="3555206" cy="373773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9000"/>
              </a:lnSpc>
              <a:spcBef>
                <a:spcPts val="900"/>
              </a:spcBef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ปลูกองุ่นโดยมีการแทรกแซงกระบวนการผลิตน้อย เพื่อให้ได้องุ่นพันธุ์เก่าแก่ที่แสดงออกถึง </a:t>
            </a:r>
            <a:r>
              <a:rPr lang="th-TH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แต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รัว</a:t>
            </a:r>
            <a:r>
              <a:rPr lang="th-TH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ร์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*</a:t>
            </a:r>
            <a:endParaRPr lang="th-TH" sz="2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99000"/>
              </a:lnSpc>
              <a:spcBef>
                <a:spcPts val="900"/>
              </a:spcBef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มีการนำการเกษตรแบบชีวพลวัต เกษตรอินทรีย์ และการเกษตรแบบยั่งยืนมาปฏิบัติจริงเพิ่มขึ้น</a:t>
            </a:r>
          </a:p>
          <a:p>
            <a:pPr>
              <a:lnSpc>
                <a:spcPct val="99000"/>
              </a:lnSpc>
              <a:spcBef>
                <a:spcPts val="900"/>
              </a:spcBef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ปลูกองุ่นโดยกร</a:t>
            </a:r>
            <a:r>
              <a:rPr lang="th-TH" sz="22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ะบวนการโคลนตามที่</a:t>
            </a:r>
            <a:r>
              <a:rPr lang="th-TH" sz="22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ได้สืบทอด</a:t>
            </a:r>
            <a:r>
              <a:rPr lang="th-TH" sz="22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ต่อกันมา </a:t>
            </a:r>
            <a:r>
              <a:rPr lang="en-US" sz="22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(heritage clone) </a:t>
            </a:r>
            <a:r>
              <a:rPr lang="th-TH" sz="22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เพื่อให้ได้องุ่นที่มีคุณภาพสูง</a:t>
            </a:r>
          </a:p>
          <a:p>
            <a:pPr>
              <a:lnSpc>
                <a:spcPct val="99000"/>
              </a:lnSpc>
              <a:spcBef>
                <a:spcPts val="900"/>
              </a:spcBef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การเก็บเกี่ยวองุ่น: กุมภาพันธ์ถึงเมษายน</a:t>
            </a:r>
          </a:p>
          <a:p>
            <a:pPr>
              <a:lnSpc>
                <a:spcPct val="99000"/>
              </a:lnSpc>
              <a:spcBef>
                <a:spcPts val="900"/>
              </a:spcBef>
            </a:pPr>
            <a:endParaRPr lang="en-US" sz="2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97688-9EC4-4E68-B8F3-CD58B7B3CD1B}"/>
              </a:ext>
            </a:extLst>
          </p:cNvPr>
          <p:cNvSpPr txBox="1"/>
          <p:nvPr/>
        </p:nvSpPr>
        <p:spPr>
          <a:xfrm>
            <a:off x="5608320" y="5831840"/>
            <a:ext cx="3901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*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แตร์รัว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(Terroir)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ความพิเศษเฉพาะของแต่ละพื้นที่และปัจจัยต่างๆ ที่ล้วนแล้วแต่มีผลต่อคุณภาพและรสชาติขององุ่นและไวน์</a:t>
            </a:r>
          </a:p>
        </p:txBody>
      </p:sp>
    </p:spTree>
    <p:extLst>
      <p:ext uri="{BB962C8B-B14F-4D97-AF65-F5344CB8AC3E}">
        <p14:creationId xmlns:p14="http://schemas.microsoft.com/office/powerpoint/2010/main" val="184599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1222484-1F05-403E-9B44-21971976676B}"/>
              </a:ext>
            </a:extLst>
          </p:cNvPr>
          <p:cNvSpPr txBox="1"/>
          <p:nvPr/>
        </p:nvSpPr>
        <p:spPr>
          <a:xfrm>
            <a:off x="495300" y="1512384"/>
            <a:ext cx="7496175" cy="964116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7800" b="1" spc="5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การผลิตไวน์</a:t>
            </a:r>
            <a:endParaRPr lang="en-AU" sz="7800" spc="5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A22174-D000-44C5-B10F-8B1BDE4C5CB4}"/>
              </a:ext>
            </a:extLst>
          </p:cNvPr>
          <p:cNvSpPr txBox="1">
            <a:spLocks/>
          </p:cNvSpPr>
          <p:nvPr/>
        </p:nvSpPr>
        <p:spPr>
          <a:xfrm>
            <a:off x="6054329" y="3207723"/>
            <a:ext cx="3555206" cy="3723013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เทคนิคการผลิตพื้นฐานหลักได้รับอิทธิพลจากสภาพแวดล้อมท้องถิ่น</a:t>
            </a:r>
          </a:p>
          <a:p>
            <a:pPr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ภูมิอากาศเอื้อต่อกระบวนการแทรกแซงกรรมวิธีการผลิตไวน์ในระดับต่ำ</a:t>
            </a:r>
          </a:p>
          <a:p>
            <a:pPr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ไวน์ส่วนมากหมักบ่มในถังไม้โอ๊กแต่ผู้ผลิตไวน์กำลังพยายามไม่ใช้ไม้โอ๊ก</a:t>
            </a:r>
          </a:p>
          <a:p>
            <a:pPr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ผู้ผลิตไวน์รุ่นใหม่ที่นิยมการใช้นวัตกรรมทำการทดลองเทคนิคการผลิตไวน์ทางเลือก  </a:t>
            </a:r>
          </a:p>
        </p:txBody>
      </p:sp>
    </p:spTree>
    <p:extLst>
      <p:ext uri="{BB962C8B-B14F-4D97-AF65-F5344CB8AC3E}">
        <p14:creationId xmlns:p14="http://schemas.microsoft.com/office/powerpoint/2010/main" val="222932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C87D430-F76B-4301-90A4-1AC6024483C9}"/>
              </a:ext>
            </a:extLst>
          </p:cNvPr>
          <p:cNvSpPr txBox="1"/>
          <p:nvPr/>
        </p:nvSpPr>
        <p:spPr>
          <a:xfrm>
            <a:off x="22888" y="4529266"/>
            <a:ext cx="7256316" cy="19886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1000"/>
              </a:lnSpc>
              <a:tabLst>
                <a:tab pos="1274445" algn="l"/>
              </a:tabLst>
            </a:pPr>
            <a:r>
              <a:rPr lang="th-TH" sz="8800" b="1" spc="4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8800" b="1" spc="45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8800" b="1" spc="4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8800" b="1" spc="45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en-US" sz="8800" b="1" spc="4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sz="8800" b="1" spc="45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81000"/>
              </a:lnSpc>
              <a:tabLst>
                <a:tab pos="1274445" algn="l"/>
              </a:tabLst>
            </a:pPr>
            <a:r>
              <a:rPr lang="th-TH" sz="8800" b="1" spc="4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ริ</a:t>
            </a:r>
            <a:r>
              <a:rPr lang="th-TH" sz="8800" b="1" spc="45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en-AU" sz="8800" b="1" spc="45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10148A7-9CF2-4DC6-BFB8-7FFAEEB01131}"/>
              </a:ext>
            </a:extLst>
          </p:cNvPr>
          <p:cNvSpPr txBox="1"/>
          <p:nvPr/>
        </p:nvSpPr>
        <p:spPr>
          <a:xfrm>
            <a:off x="18787" y="3715056"/>
            <a:ext cx="2935099" cy="1587101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6200" b="1" spc="3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รสชาติแห่ง
</a:t>
            </a:r>
            <a:endParaRPr lang="en-AU" sz="6200" b="1" spc="3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CEF57624-6069-4507-8D83-8AF4FB441CA8}"/>
              </a:ext>
            </a:extLst>
          </p:cNvPr>
          <p:cNvSpPr txBox="1"/>
          <p:nvPr/>
        </p:nvSpPr>
        <p:spPr>
          <a:xfrm>
            <a:off x="5926488" y="6019834"/>
            <a:ext cx="5361715" cy="1032975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th-TH" sz="33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องุ่นพันธุ์สำคัญ
</a:t>
            </a:r>
            <a:endParaRPr lang="en-AU" sz="33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8396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400B3062-D0EC-41A2-8D7D-B1A7316E341F}"/>
              </a:ext>
            </a:extLst>
          </p:cNvPr>
          <p:cNvSpPr txBox="1"/>
          <p:nvPr/>
        </p:nvSpPr>
        <p:spPr>
          <a:xfrm>
            <a:off x="833210" y="599059"/>
            <a:ext cx="7259230" cy="5123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9000"/>
              </a:lnSpc>
            </a:pPr>
            <a:r>
              <a:rPr lang="th-TH" sz="4800" b="1" spc="600" dirty="0"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4800" b="1" spc="6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4800" b="1" spc="6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4800" b="1" spc="6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en-AU" sz="4800" b="1" spc="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4800" b="1" spc="600" dirty="0">
                <a:latin typeface="Cordia New" panose="020B0304020202020204" pitchFamily="34" charset="-34"/>
                <a:cs typeface="Cordia New" panose="020B0304020202020204" pitchFamily="34" charset="-34"/>
              </a:rPr>
              <a:t>ริ</a:t>
            </a:r>
            <a:r>
              <a:rPr lang="th-TH" sz="4800" b="1" spc="6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en-AU" sz="4800" spc="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4BECB745-D32A-491C-88C9-CEBA398E0063}"/>
              </a:ext>
            </a:extLst>
          </p:cNvPr>
          <p:cNvSpPr txBox="1"/>
          <p:nvPr/>
        </p:nvSpPr>
        <p:spPr>
          <a:xfrm>
            <a:off x="4605548" y="1111372"/>
            <a:ext cx="5832159" cy="5123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9000"/>
              </a:lnSpc>
            </a:pPr>
            <a:r>
              <a:rPr lang="th-TH" sz="4800" b="1" spc="6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 พันธุ์องุ่นสำคัญ
</a:t>
            </a:r>
            <a:endParaRPr lang="en-AU" sz="4800" spc="6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object 58">
            <a:extLst>
              <a:ext uri="{FF2B5EF4-FFF2-40B4-BE49-F238E27FC236}">
                <a16:creationId xmlns:a16="http://schemas.microsoft.com/office/drawing/2014/main" id="{F5596E1F-B017-4D22-B9D1-84E221DA53A8}"/>
              </a:ext>
            </a:extLst>
          </p:cNvPr>
          <p:cNvSpPr txBox="1"/>
          <p:nvPr/>
        </p:nvSpPr>
        <p:spPr>
          <a:xfrm>
            <a:off x="741668" y="5974094"/>
            <a:ext cx="1482861" cy="50975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คาเบอร์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โซ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วีญญง</a:t>
            </a:r>
            <a:endParaRPr lang="en-US" sz="1600" b="1" spc="2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F205AC68-6FD9-4506-9B30-2DB4F1E8F7C4}"/>
              </a:ext>
            </a:extLst>
          </p:cNvPr>
          <p:cNvSpPr txBox="1"/>
          <p:nvPr/>
        </p:nvSpPr>
        <p:spPr>
          <a:xfrm>
            <a:off x="2686975" y="5974094"/>
            <a:ext cx="1533964" cy="50975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โซ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</a:t>
            </a: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 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บล็</a:t>
            </a: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</a:t>
            </a:r>
            <a:endParaRPr lang="en-US" sz="1600" b="1" spc="2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2EC7837D-D6C1-4A24-A088-53CE85D66A93}"/>
              </a:ext>
            </a:extLst>
          </p:cNvPr>
          <p:cNvSpPr txBox="1"/>
          <p:nvPr/>
        </p:nvSpPr>
        <p:spPr>
          <a:xfrm>
            <a:off x="4568062" y="6220315"/>
            <a:ext cx="180471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ชาร์</a:t>
            </a: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ดอนเนย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endParaRPr lang="en-US" sz="1600" b="1" spc="2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6BE6D52-4CFA-4194-872A-0515FBE06ED6}"/>
              </a:ext>
            </a:extLst>
          </p:cNvPr>
          <p:cNvSpPr txBox="1"/>
          <p:nvPr/>
        </p:nvSpPr>
        <p:spPr>
          <a:xfrm>
            <a:off x="6719900" y="6220315"/>
            <a:ext cx="1341120" cy="26353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เซมี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ญ</a:t>
            </a: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</a:t>
            </a:r>
            <a:endParaRPr lang="en-US" sz="1600" b="1" spc="2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B84E8133-2998-49CE-A182-643E9EE5E376}"/>
              </a:ext>
            </a:extLst>
          </p:cNvPr>
          <p:cNvSpPr txBox="1"/>
          <p:nvPr/>
        </p:nvSpPr>
        <p:spPr>
          <a:xfrm>
            <a:off x="8653149" y="6220315"/>
            <a:ext cx="1073357" cy="26353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th-TH" sz="1600" b="1" spc="2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ชีรา</a:t>
            </a:r>
            <a:r>
              <a:rPr lang="th-TH" sz="1600" b="1" spc="2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ซ</a:t>
            </a:r>
            <a:endParaRPr lang="en-US" sz="1600" b="1" spc="2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30953-6191-4492-8B00-15DD3E3F4133}"/>
              </a:ext>
            </a:extLst>
          </p:cNvPr>
          <p:cNvSpPr/>
          <p:nvPr/>
        </p:nvSpPr>
        <p:spPr>
          <a:xfrm>
            <a:off x="692524" y="6640015"/>
            <a:ext cx="158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AU" sz="4000" b="1" dirty="0">
                <a:solidFill>
                  <a:srgbClr val="F40000"/>
                </a:solidFill>
              </a:rPr>
              <a:t>20</a:t>
            </a:r>
            <a:r>
              <a:rPr lang="en-AU" sz="4000" b="1" baseline="30000" dirty="0">
                <a:solidFill>
                  <a:srgbClr val="F40000"/>
                </a:solidFill>
              </a:rPr>
              <a:t>%</a:t>
            </a:r>
            <a:endParaRPr lang="en-AU" sz="4000" baseline="30000" dirty="0">
              <a:solidFill>
                <a:srgbClr val="F4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C6096-1275-44BB-9FB3-6B7E2903D451}"/>
              </a:ext>
            </a:extLst>
          </p:cNvPr>
          <p:cNvSpPr/>
          <p:nvPr/>
        </p:nvSpPr>
        <p:spPr>
          <a:xfrm>
            <a:off x="2663151" y="6640012"/>
            <a:ext cx="158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AU" sz="4000" b="1" dirty="0">
                <a:solidFill>
                  <a:srgbClr val="F40000"/>
                </a:solidFill>
              </a:rPr>
              <a:t>20</a:t>
            </a:r>
            <a:r>
              <a:rPr lang="en-AU" sz="4000" b="1" baseline="30000" dirty="0">
                <a:solidFill>
                  <a:srgbClr val="F40000"/>
                </a:solidFill>
              </a:rPr>
              <a:t>%</a:t>
            </a:r>
            <a:endParaRPr lang="en-AU" sz="4000" baseline="30000" dirty="0">
              <a:solidFill>
                <a:srgbClr val="F4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54DFC-5CBC-4572-8D62-10A70A030D8B}"/>
              </a:ext>
            </a:extLst>
          </p:cNvPr>
          <p:cNvSpPr/>
          <p:nvPr/>
        </p:nvSpPr>
        <p:spPr>
          <a:xfrm>
            <a:off x="4683386" y="6640014"/>
            <a:ext cx="158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AU" sz="4000" b="1" dirty="0">
                <a:solidFill>
                  <a:srgbClr val="F40000"/>
                </a:solidFill>
              </a:rPr>
              <a:t>17</a:t>
            </a:r>
            <a:r>
              <a:rPr lang="en-AU" sz="4000" b="1" baseline="30000" dirty="0">
                <a:solidFill>
                  <a:srgbClr val="F40000"/>
                </a:solidFill>
              </a:rPr>
              <a:t>%</a:t>
            </a:r>
            <a:endParaRPr lang="en-AU" sz="4000" baseline="30000" dirty="0">
              <a:solidFill>
                <a:srgbClr val="F4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C30D2-970A-47FB-A7D8-B3430D9CDABF}"/>
              </a:ext>
            </a:extLst>
          </p:cNvPr>
          <p:cNvSpPr/>
          <p:nvPr/>
        </p:nvSpPr>
        <p:spPr>
          <a:xfrm>
            <a:off x="6654013" y="6640013"/>
            <a:ext cx="158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AU" sz="4000" b="1" dirty="0">
                <a:solidFill>
                  <a:srgbClr val="F40000"/>
                </a:solidFill>
              </a:rPr>
              <a:t>17</a:t>
            </a:r>
            <a:r>
              <a:rPr lang="en-AU" sz="4000" b="1" baseline="30000" dirty="0">
                <a:solidFill>
                  <a:srgbClr val="F40000"/>
                </a:solidFill>
              </a:rPr>
              <a:t>%</a:t>
            </a:r>
            <a:endParaRPr lang="en-AU" sz="4000" baseline="30000" dirty="0">
              <a:solidFill>
                <a:srgbClr val="F4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555010-B29C-4B6E-93FA-97FA549F9696}"/>
              </a:ext>
            </a:extLst>
          </p:cNvPr>
          <p:cNvSpPr/>
          <p:nvPr/>
        </p:nvSpPr>
        <p:spPr>
          <a:xfrm>
            <a:off x="8490589" y="6640012"/>
            <a:ext cx="1581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AU" sz="4000" b="1" dirty="0">
                <a:solidFill>
                  <a:srgbClr val="F40000"/>
                </a:solidFill>
              </a:rPr>
              <a:t>13</a:t>
            </a:r>
            <a:r>
              <a:rPr lang="en-AU" sz="4000" b="1" baseline="30000" dirty="0">
                <a:solidFill>
                  <a:srgbClr val="F40000"/>
                </a:solidFill>
              </a:rPr>
              <a:t>%</a:t>
            </a:r>
            <a:endParaRPr lang="en-AU" sz="4000" baseline="30000" dirty="0">
              <a:solidFill>
                <a:srgbClr val="F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7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7">
            <a:extLst>
              <a:ext uri="{FF2B5EF4-FFF2-40B4-BE49-F238E27FC236}">
                <a16:creationId xmlns:a16="http://schemas.microsoft.com/office/drawing/2014/main" id="{F836E843-A0FE-4180-8754-82A41A136C3E}"/>
              </a:ext>
            </a:extLst>
          </p:cNvPr>
          <p:cNvSpPr txBox="1">
            <a:spLocks/>
          </p:cNvSpPr>
          <p:nvPr/>
        </p:nvSpPr>
        <p:spPr>
          <a:xfrm>
            <a:off x="44855" y="726188"/>
            <a:ext cx="10277166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เซมี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ญ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 โซ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 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บล็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</a:t>
            </a:r>
            <a:endParaRPr kumimoji="0" lang="en-AU" sz="52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2EDFB673-E193-460D-A9C9-D9D79C9211B6}"/>
              </a:ext>
            </a:extLst>
          </p:cNvPr>
          <p:cNvSpPr txBox="1"/>
          <p:nvPr/>
        </p:nvSpPr>
        <p:spPr>
          <a:xfrm>
            <a:off x="1773613" y="4618965"/>
            <a:ext cx="1573260" cy="396391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pPr>
              <a:lnSpc>
                <a:spcPct val="94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องุ่นสองสายพันธุ์ที่เสริมส่งกัน</a:t>
            </a:r>
          </a:p>
          <a:p>
            <a:pPr>
              <a:lnSpc>
                <a:spcPct val="94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โดยธรรมชาติ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AE46B43E-9921-40E1-9161-6435DBAE99C3}"/>
              </a:ext>
            </a:extLst>
          </p:cNvPr>
          <p:cNvSpPr txBox="1"/>
          <p:nvPr/>
        </p:nvSpPr>
        <p:spPr>
          <a:xfrm>
            <a:off x="6395629" y="4485536"/>
            <a:ext cx="920125" cy="32508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th-TH" sz="2000" spc="1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กลิ่นรสหลัก</a:t>
            </a:r>
            <a:endParaRPr lang="en-US" sz="2000" spc="1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712DA9EF-58D2-4155-BA26-BC4F645B17E5}"/>
              </a:ext>
            </a:extLst>
          </p:cNvPr>
          <p:cNvSpPr txBox="1"/>
          <p:nvPr/>
        </p:nvSpPr>
        <p:spPr>
          <a:xfrm rot="20993968">
            <a:off x="5491407" y="2514351"/>
            <a:ext cx="3657806" cy="6723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th-TH" sz="26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สร้างชื่อเสียงให้เกิดแก่</a:t>
            </a:r>
          </a:p>
          <a:p>
            <a:pPr algn="ctr" defTabSz="914217">
              <a:lnSpc>
                <a:spcPct val="80000"/>
              </a:lnSpc>
            </a:pPr>
            <a:r>
              <a:rPr lang="th-TH" sz="26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มาร์กา</a:t>
            </a:r>
            <a:r>
              <a:rPr lang="th-TH" sz="26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6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6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th-TH" sz="26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488620C8-5806-49D4-8CF7-39315ED17CC3}"/>
              </a:ext>
            </a:extLst>
          </p:cNvPr>
          <p:cNvSpPr txBox="1"/>
          <p:nvPr/>
        </p:nvSpPr>
        <p:spPr>
          <a:xfrm>
            <a:off x="8015489" y="3831068"/>
            <a:ext cx="2216216" cy="1629549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/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กู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๊ซเ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บอรี่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เสาวรส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มะนาว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ครีมมะนาว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เล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มอน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ส้มเกร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ปฟ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รุต</a:t>
            </a:r>
          </a:p>
        </p:txBody>
      </p:sp>
    </p:spTree>
    <p:extLst>
      <p:ext uri="{BB962C8B-B14F-4D97-AF65-F5344CB8AC3E}">
        <p14:creationId xmlns:p14="http://schemas.microsoft.com/office/powerpoint/2010/main" val="338609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8">
            <a:extLst>
              <a:ext uri="{FF2B5EF4-FFF2-40B4-BE49-F238E27FC236}">
                <a16:creationId xmlns:a16="http://schemas.microsoft.com/office/drawing/2014/main" id="{6924A7C0-980D-4360-A87A-503B56730BFD}"/>
              </a:ext>
            </a:extLst>
          </p:cNvPr>
          <p:cNvSpPr txBox="1"/>
          <p:nvPr/>
        </p:nvSpPr>
        <p:spPr>
          <a:xfrm>
            <a:off x="5092219" y="3578978"/>
            <a:ext cx="1668726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น้ำหนักน้ำไวน์ (บอดี้) 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317A659B-8AD5-4B58-BF1C-0DF0AE7D7A59}"/>
              </a:ext>
            </a:extLst>
          </p:cNvPr>
          <p:cNvSpPr txBox="1"/>
          <p:nvPr/>
        </p:nvSpPr>
        <p:spPr>
          <a:xfrm>
            <a:off x="5872881" y="4241912"/>
            <a:ext cx="88806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ความหวาน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7F69FA1E-5AC2-4C1C-B581-D16CC59101F4}"/>
              </a:ext>
            </a:extLst>
          </p:cNvPr>
          <p:cNvSpPr txBox="1"/>
          <p:nvPr/>
        </p:nvSpPr>
        <p:spPr>
          <a:xfrm>
            <a:off x="5257328" y="4964356"/>
            <a:ext cx="1503617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หรือไม่ใช้</a:t>
            </a: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230EA62-8C4B-4A39-A454-68E4C01655D5}"/>
              </a:ext>
            </a:extLst>
          </p:cNvPr>
          <p:cNvSpPr txBox="1"/>
          <p:nvPr/>
        </p:nvSpPr>
        <p:spPr>
          <a:xfrm>
            <a:off x="5741435" y="5983308"/>
            <a:ext cx="1019510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แอลกอฮอล์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94918175-F53C-4443-B740-97DECB4BE338}"/>
              </a:ext>
            </a:extLst>
          </p:cNvPr>
          <p:cNvSpPr txBox="1"/>
          <p:nvPr/>
        </p:nvSpPr>
        <p:spPr>
          <a:xfrm>
            <a:off x="6647131" y="2353360"/>
            <a:ext cx="11381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สี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AF5651-EB0B-41E0-9F03-2671C78FF486}"/>
              </a:ext>
            </a:extLst>
          </p:cNvPr>
          <p:cNvSpPr/>
          <p:nvPr/>
        </p:nvSpPr>
        <p:spPr>
          <a:xfrm>
            <a:off x="7113657" y="2847080"/>
            <a:ext cx="2593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เซมี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ญ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 โซ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วีญญ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บล็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เบ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ลน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ด์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3BCD741D-39A1-4926-BBB4-E088E8A5DE1D}"/>
              </a:ext>
            </a:extLst>
          </p:cNvPr>
          <p:cNvSpPr txBox="1"/>
          <p:nvPr/>
        </p:nvSpPr>
        <p:spPr>
          <a:xfrm>
            <a:off x="7198887" y="3381662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เบา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1838B50F-8D95-4B4D-ACEE-64EC55DD9E14}"/>
              </a:ext>
            </a:extLst>
          </p:cNvPr>
          <p:cNvSpPr txBox="1"/>
          <p:nvPr/>
        </p:nvSpPr>
        <p:spPr>
          <a:xfrm>
            <a:off x="7877401" y="3381662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46FF5389-7AC3-4757-8282-AAAF83821A72}"/>
              </a:ext>
            </a:extLst>
          </p:cNvPr>
          <p:cNvSpPr txBox="1"/>
          <p:nvPr/>
        </p:nvSpPr>
        <p:spPr>
          <a:xfrm>
            <a:off x="9041529" y="3381662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หนัก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6B02D374-5857-42CC-A48F-82D9365CD7D3}"/>
              </a:ext>
            </a:extLst>
          </p:cNvPr>
          <p:cNvSpPr txBox="1"/>
          <p:nvPr/>
        </p:nvSpPr>
        <p:spPr>
          <a:xfrm>
            <a:off x="7195948" y="407698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ไม่หวาน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28714252-525B-4761-878C-035FCBE20C4C}"/>
              </a:ext>
            </a:extLst>
          </p:cNvPr>
          <p:cNvSpPr txBox="1"/>
          <p:nvPr/>
        </p:nvSpPr>
        <p:spPr>
          <a:xfrm>
            <a:off x="7864931" y="407698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หวานปานกลาง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9008401A-61AF-4146-8DA2-BF97014F6665}"/>
              </a:ext>
            </a:extLst>
          </p:cNvPr>
          <p:cNvSpPr txBox="1"/>
          <p:nvPr/>
        </p:nvSpPr>
        <p:spPr>
          <a:xfrm>
            <a:off x="9038590" y="4076986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C40BF346-E581-467C-8348-F746F9B65E4B}"/>
              </a:ext>
            </a:extLst>
          </p:cNvPr>
          <p:cNvSpPr txBox="1"/>
          <p:nvPr/>
        </p:nvSpPr>
        <p:spPr>
          <a:xfrm>
            <a:off x="7196249" y="4797038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ต่ำ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F9AC3CC0-4B0A-4825-BEC3-86490EC448CA}"/>
              </a:ext>
            </a:extLst>
          </p:cNvPr>
          <p:cNvSpPr txBox="1"/>
          <p:nvPr/>
        </p:nvSpPr>
        <p:spPr>
          <a:xfrm>
            <a:off x="7864929" y="4797038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DDC385E3-855C-4164-B5BD-F8B75F2B98BB}"/>
              </a:ext>
            </a:extLst>
          </p:cNvPr>
          <p:cNvSpPr txBox="1"/>
          <p:nvPr/>
        </p:nvSpPr>
        <p:spPr>
          <a:xfrm>
            <a:off x="9038891" y="4797038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สูง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B962DC14-2C4E-4955-906B-8D0E57E69BB4}"/>
              </a:ext>
            </a:extLst>
          </p:cNvPr>
          <p:cNvSpPr txBox="1"/>
          <p:nvPr/>
        </p:nvSpPr>
        <p:spPr>
          <a:xfrm>
            <a:off x="7989074" y="5816860"/>
            <a:ext cx="1165896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12% –13.5%</a:t>
            </a: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B4DE643A-1641-421B-83CB-03A4CAD7CB8C}"/>
              </a:ext>
            </a:extLst>
          </p:cNvPr>
          <p:cNvSpPr txBox="1"/>
          <p:nvPr/>
        </p:nvSpPr>
        <p:spPr>
          <a:xfrm>
            <a:off x="9435082" y="5816860"/>
            <a:ext cx="399098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17%</a:t>
            </a:r>
          </a:p>
        </p:txBody>
      </p:sp>
      <p:sp>
        <p:nvSpPr>
          <p:cNvPr id="23" name="object 58">
            <a:extLst>
              <a:ext uri="{FF2B5EF4-FFF2-40B4-BE49-F238E27FC236}">
                <a16:creationId xmlns:a16="http://schemas.microsoft.com/office/drawing/2014/main" id="{E3940A3D-72A8-4F90-BFDB-ABDFEEB1DC44}"/>
              </a:ext>
            </a:extLst>
          </p:cNvPr>
          <p:cNvSpPr txBox="1"/>
          <p:nvPr/>
        </p:nvSpPr>
        <p:spPr>
          <a:xfrm>
            <a:off x="7143095" y="5816860"/>
            <a:ext cx="388235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8%</a:t>
            </a:r>
          </a:p>
        </p:txBody>
      </p:sp>
      <p:sp>
        <p:nvSpPr>
          <p:cNvPr id="24" name="object 58">
            <a:extLst>
              <a:ext uri="{FF2B5EF4-FFF2-40B4-BE49-F238E27FC236}">
                <a16:creationId xmlns:a16="http://schemas.microsoft.com/office/drawing/2014/main" id="{B2A5A497-8357-495C-86A7-1756611806D5}"/>
              </a:ext>
            </a:extLst>
          </p:cNvPr>
          <p:cNvSpPr txBox="1"/>
          <p:nvPr/>
        </p:nvSpPr>
        <p:spPr>
          <a:xfrm>
            <a:off x="5105042" y="5288393"/>
            <a:ext cx="1655903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ความเปรี้ยว (แอ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ซิดิ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ตี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" name="object 37">
            <a:extLst>
              <a:ext uri="{FF2B5EF4-FFF2-40B4-BE49-F238E27FC236}">
                <a16:creationId xmlns:a16="http://schemas.microsoft.com/office/drawing/2014/main" id="{7FFD127E-0CDD-4DF3-93AF-BC7A8FDA0BF1}"/>
              </a:ext>
            </a:extLst>
          </p:cNvPr>
          <p:cNvSpPr txBox="1">
            <a:spLocks/>
          </p:cNvSpPr>
          <p:nvPr/>
        </p:nvSpPr>
        <p:spPr>
          <a:xfrm>
            <a:off x="29254" y="726188"/>
            <a:ext cx="10277166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เซมี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ญ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 โซ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 </a:t>
            </a:r>
            <a:r>
              <a:rPr lang="th-TH" sz="5200" kern="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บล็</a:t>
            </a:r>
            <a:r>
              <a:rPr lang="th-TH" sz="5200" kern="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อง</a:t>
            </a:r>
            <a:endParaRPr kumimoji="0" lang="en-AU" sz="5200" b="1" i="0" u="none" strike="noStrike" kern="0" cap="none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597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7">
            <a:extLst>
              <a:ext uri="{FF2B5EF4-FFF2-40B4-BE49-F238E27FC236}">
                <a16:creationId xmlns:a16="http://schemas.microsoft.com/office/drawing/2014/main" id="{3000FFE0-008A-4F23-A36A-F7D699E2B7DA}"/>
              </a:ext>
            </a:extLst>
          </p:cNvPr>
          <p:cNvSpPr txBox="1">
            <a:spLocks/>
          </p:cNvSpPr>
          <p:nvPr/>
        </p:nvSpPr>
        <p:spPr>
          <a:xfrm>
            <a:off x="-43278" y="734358"/>
            <a:ext cx="6901278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6300" kern="0" spc="80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ชาร์</a:t>
            </a:r>
            <a:r>
              <a:rPr lang="th-TH" sz="6300" kern="0" spc="8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ดอนเนย</a:t>
            </a:r>
            <a:r>
              <a:rPr lang="th-TH" sz="6300" kern="0" spc="80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endParaRPr kumimoji="0" lang="en-AU" sz="6300" b="1" i="0" u="none" strike="noStrike" kern="0" cap="none" spc="80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EEE68A0E-48F0-443A-B085-3530431D13D4}"/>
              </a:ext>
            </a:extLst>
          </p:cNvPr>
          <p:cNvSpPr txBox="1"/>
          <p:nvPr/>
        </p:nvSpPr>
        <p:spPr>
          <a:xfrm>
            <a:off x="6062133" y="3221999"/>
            <a:ext cx="1239520" cy="3866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th-TH" sz="2400" b="1" spc="1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</a:t>
            </a:r>
            <a:endParaRPr lang="en-US" sz="2400" b="1" spc="1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B4CD945B-16B3-4ED1-8A03-B7BACDF63176}"/>
              </a:ext>
            </a:extLst>
          </p:cNvPr>
          <p:cNvSpPr txBox="1"/>
          <p:nvPr/>
        </p:nvSpPr>
        <p:spPr>
          <a:xfrm rot="21277937">
            <a:off x="2469916" y="2537165"/>
            <a:ext cx="2225348" cy="947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th-TH" sz="37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ไวน์ชั้นนำระดับโลก</a:t>
            </a:r>
            <a:endParaRPr lang="en-AU" sz="37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50B505BC-231F-414C-8E03-7119BEB0B88B}"/>
              </a:ext>
            </a:extLst>
          </p:cNvPr>
          <p:cNvSpPr txBox="1"/>
          <p:nvPr/>
        </p:nvSpPr>
        <p:spPr>
          <a:xfrm>
            <a:off x="7834435" y="2832629"/>
            <a:ext cx="1573416" cy="130228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ส้มแมนดาริน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ส้มเกร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ปฟรุ้ต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ส้ม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เน็ค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ทารีน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ลูกพีชขาว</a:t>
            </a: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602C1152-7A7A-4194-8CE2-CAE5D5DD4669}"/>
              </a:ext>
            </a:extLst>
          </p:cNvPr>
          <p:cNvSpPr txBox="1"/>
          <p:nvPr/>
        </p:nvSpPr>
        <p:spPr>
          <a:xfrm>
            <a:off x="7834434" y="2446749"/>
            <a:ext cx="2192067" cy="32508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>
              <a:buClr>
                <a:srgbClr val="F40000"/>
              </a:buClr>
              <a:defRPr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กลิ่นรสหลัก</a:t>
            </a:r>
            <a:endParaRPr kumimoji="0" lang="en-US" sz="200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0D4C77DD-504E-4325-BCA4-C47D3546F95C}"/>
              </a:ext>
            </a:extLst>
          </p:cNvPr>
          <p:cNvSpPr txBox="1"/>
          <p:nvPr/>
        </p:nvSpPr>
        <p:spPr>
          <a:xfrm>
            <a:off x="7834435" y="4286600"/>
            <a:ext cx="2192066" cy="32508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>
              <a:buClr>
                <a:srgbClr val="F40000"/>
              </a:buClr>
              <a:defRPr/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กลิ่นรสรอง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729684DC-1B24-456F-B277-327AC5B34F64}"/>
              </a:ext>
            </a:extLst>
          </p:cNvPr>
          <p:cNvSpPr txBox="1"/>
          <p:nvPr/>
        </p:nvSpPr>
        <p:spPr>
          <a:xfrm>
            <a:off x="7834434" y="4669019"/>
            <a:ext cx="2021946" cy="228408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โทสต์ *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อัล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มอน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ด์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อบ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เครื่องเทศ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ดินสอพอง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หินเหล็กไฟ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ตังเม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แร่ธาตุ (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มิเน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ัล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ตี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**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E9C36D42-F833-4325-90D4-A5721E5FED2D}"/>
              </a:ext>
            </a:extLst>
          </p:cNvPr>
          <p:cNvSpPr txBox="1"/>
          <p:nvPr/>
        </p:nvSpPr>
        <p:spPr>
          <a:xfrm>
            <a:off x="1359253" y="4940479"/>
            <a:ext cx="1930047" cy="31354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90000"/>
              </a:lnSpc>
              <a:buClr>
                <a:srgbClr val="F40000"/>
              </a:buClr>
              <a:defRPr sz="1700" b="1">
                <a:cs typeface="Hellix SemiBold"/>
              </a:defRPr>
            </a:lvl1pPr>
          </a:lstStyle>
          <a:p>
            <a:pPr algn="ctr">
              <a:lnSpc>
                <a:spcPct val="95000"/>
              </a:lnSpc>
            </a:pPr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มีสไตล์เข้มและทรงพลัง</a:t>
            </a:r>
            <a:endParaRPr lang="en-US" sz="2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9423D-B40E-44E1-A75B-5DFA763B2488}"/>
              </a:ext>
            </a:extLst>
          </p:cNvPr>
          <p:cNvSpPr/>
          <p:nvPr/>
        </p:nvSpPr>
        <p:spPr>
          <a:xfrm>
            <a:off x="1014049" y="5337895"/>
            <a:ext cx="2618151" cy="63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ตรงข้ามกับไวน์สไตล์ผอมบางจากเขตอากาศเย็น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F887D-9F0B-4C9D-B1AA-44C80DE7B35A}"/>
              </a:ext>
            </a:extLst>
          </p:cNvPr>
          <p:cNvSpPr txBox="1"/>
          <p:nvPr/>
        </p:nvSpPr>
        <p:spPr>
          <a:xfrm>
            <a:off x="6062133" y="6876117"/>
            <a:ext cx="462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* </a:t>
            </a:r>
            <a:r>
              <a:rPr lang="th-TH" sz="18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กลิ่นรสที่ผสมผสานระหว่างถังไม้โอ๊กที่ถูกเผาและน้ำไวน์</a:t>
            </a:r>
          </a:p>
          <a:p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**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กลิ่นรสอย่างเกลือทะเลหรือหอยนางรมหรือไม่ก็ทางเท้าหลังฝนตก </a:t>
            </a:r>
          </a:p>
        </p:txBody>
      </p:sp>
    </p:spTree>
    <p:extLst>
      <p:ext uri="{BB962C8B-B14F-4D97-AF65-F5344CB8AC3E}">
        <p14:creationId xmlns:p14="http://schemas.microsoft.com/office/powerpoint/2010/main" val="105737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AA61B1-A102-4A69-9F61-2EA28279B795}"/>
              </a:ext>
            </a:extLst>
          </p:cNvPr>
          <p:cNvSpPr txBox="1">
            <a:spLocks/>
          </p:cNvSpPr>
          <p:nvPr/>
        </p:nvSpPr>
        <p:spPr>
          <a:xfrm>
            <a:off x="5324474" y="3524251"/>
            <a:ext cx="3910966" cy="333375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ออสเตรเลียเป็นประเทศที่มีภูมิทัศน์และภูมิอากาศที่ไม่มีที่ไหนเหมือน จึงก่อให้เกิดเขตผลิตไวน์ที่ไม่ต้องพึ่งพาใคร</a:t>
            </a:r>
            <a:r>
              <a:rPr lang="en-US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</a:t>
            </a: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เป็นถิ่นกำเนิดของชุมชนที่เต็มไปด้วยชีวิตชีวาสำหรับทั้งเกษตรกรผู้ปลูกองุ่น ผู้ผลิตไวน์ ผู้ที่ศึกษาด้านการปลูกองุ่น และผู้ปลูกองุ่นที่ใช้ในการผลิตไวน์เป็นการเฉพาะ เรามีพันธุ์องุ่นมากกว่า </a:t>
            </a:r>
            <a:r>
              <a:rPr lang="en-US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100 </a:t>
            </a: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สายพันธุ์ที่ปลูกใน</a:t>
            </a:r>
            <a:r>
              <a:rPr lang="en-US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65 </a:t>
            </a: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เขต</a:t>
            </a:r>
            <a:r>
              <a:rPr lang="th-TH" sz="20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ผลิตไวน์</a:t>
            </a: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เรามีอิสระในการผลิตไวน์ที่เป็นเอกลักษณ์ โดยกรรมวิธีของเราเอง เราไม่ต้องยึดมั่นต่อขนบประเพณีใดใด และเราไม่หยุดที่จะก้าวข้ามผ่านข้อจำกัดใดใด เพื่อให้ได้มาซึ่งไวน์ที่น่าตื่นเต้นเร้าใจและหลากหลายที่สุดในโลก และนี่คือทางของเรา</a:t>
            </a:r>
            <a:endParaRPr lang="en-US" sz="2000" dirty="0"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7386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7">
            <a:extLst>
              <a:ext uri="{FF2B5EF4-FFF2-40B4-BE49-F238E27FC236}">
                <a16:creationId xmlns:a16="http://schemas.microsoft.com/office/drawing/2014/main" id="{91EAA333-D126-414C-A2A5-E06713293FB1}"/>
              </a:ext>
            </a:extLst>
          </p:cNvPr>
          <p:cNvSpPr txBox="1">
            <a:spLocks/>
          </p:cNvSpPr>
          <p:nvPr/>
        </p:nvSpPr>
        <p:spPr>
          <a:xfrm>
            <a:off x="31786" y="734358"/>
            <a:ext cx="6901278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6300" kern="0" spc="80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ชาร</a:t>
            </a:r>
            <a:r>
              <a:rPr lang="th-TH" sz="6300" kern="0" spc="8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์ดอนเนย์</a:t>
            </a:r>
            <a:endParaRPr kumimoji="0" lang="en-AU" sz="6300" b="1" i="0" u="none" strike="noStrike" kern="0" cap="none" spc="80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69DA48A8-F5C0-4A49-A43E-A0C662A80056}"/>
              </a:ext>
            </a:extLst>
          </p:cNvPr>
          <p:cNvSpPr txBox="1"/>
          <p:nvPr/>
        </p:nvSpPr>
        <p:spPr>
          <a:xfrm>
            <a:off x="4868381" y="3585375"/>
            <a:ext cx="1668726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น้ำหนักน้ำไวน์ (บอดี้) 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BADC1456-0D6A-4EF3-A5CE-8E61B96EAD88}"/>
              </a:ext>
            </a:extLst>
          </p:cNvPr>
          <p:cNvSpPr txBox="1"/>
          <p:nvPr/>
        </p:nvSpPr>
        <p:spPr>
          <a:xfrm>
            <a:off x="5649043" y="4248309"/>
            <a:ext cx="88806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ความหวาน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F3C30448-4530-4CA7-96AE-E135F254457A}"/>
              </a:ext>
            </a:extLst>
          </p:cNvPr>
          <p:cNvSpPr txBox="1"/>
          <p:nvPr/>
        </p:nvSpPr>
        <p:spPr>
          <a:xfrm>
            <a:off x="5033490" y="4970753"/>
            <a:ext cx="1503617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หรือไม่ใช้</a:t>
            </a: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7B526FC8-F058-4D89-A516-5E7EA95A9C9F}"/>
              </a:ext>
            </a:extLst>
          </p:cNvPr>
          <p:cNvSpPr txBox="1"/>
          <p:nvPr/>
        </p:nvSpPr>
        <p:spPr>
          <a:xfrm>
            <a:off x="5517597" y="6007123"/>
            <a:ext cx="1019510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แอลกอฮอล์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4579FEB9-717A-4C11-A265-EAA4C7F6311E}"/>
              </a:ext>
            </a:extLst>
          </p:cNvPr>
          <p:cNvSpPr txBox="1"/>
          <p:nvPr/>
        </p:nvSpPr>
        <p:spPr>
          <a:xfrm>
            <a:off x="6423293" y="2359757"/>
            <a:ext cx="11381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สี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8A093-7FD3-451A-93DB-952F3FBFEDC6}"/>
              </a:ext>
            </a:extLst>
          </p:cNvPr>
          <p:cNvSpPr/>
          <p:nvPr/>
        </p:nvSpPr>
        <p:spPr>
          <a:xfrm>
            <a:off x="8196469" y="2833608"/>
            <a:ext cx="1032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ชาร์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ดอนเนย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8F64ADE6-9BF1-4BE8-BC36-3BA77FBB7C25}"/>
              </a:ext>
            </a:extLst>
          </p:cNvPr>
          <p:cNvSpPr txBox="1"/>
          <p:nvPr/>
        </p:nvSpPr>
        <p:spPr>
          <a:xfrm>
            <a:off x="7051244" y="3381662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เบา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D562053E-FC73-4215-A466-1F0ACC46FDF0}"/>
              </a:ext>
            </a:extLst>
          </p:cNvPr>
          <p:cNvSpPr txBox="1"/>
          <p:nvPr/>
        </p:nvSpPr>
        <p:spPr>
          <a:xfrm>
            <a:off x="7729758" y="3381662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F6CFD7E9-51BC-43F7-9ECA-B3A6F4982F09}"/>
              </a:ext>
            </a:extLst>
          </p:cNvPr>
          <p:cNvSpPr txBox="1"/>
          <p:nvPr/>
        </p:nvSpPr>
        <p:spPr>
          <a:xfrm>
            <a:off x="8893886" y="3381662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หนัก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AFE55040-EEF6-4ABE-AFBA-C5B8C9D95A3F}"/>
              </a:ext>
            </a:extLst>
          </p:cNvPr>
          <p:cNvSpPr txBox="1"/>
          <p:nvPr/>
        </p:nvSpPr>
        <p:spPr>
          <a:xfrm>
            <a:off x="7043541" y="407698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ไม่หวาน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C32E9D00-D1C7-4895-9227-19690B2B4C2F}"/>
              </a:ext>
            </a:extLst>
          </p:cNvPr>
          <p:cNvSpPr txBox="1"/>
          <p:nvPr/>
        </p:nvSpPr>
        <p:spPr>
          <a:xfrm>
            <a:off x="7712524" y="407698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หวานปานกลาง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38B67E9C-76F7-4064-B0A5-94F867E98251}"/>
              </a:ext>
            </a:extLst>
          </p:cNvPr>
          <p:cNvSpPr txBox="1"/>
          <p:nvPr/>
        </p:nvSpPr>
        <p:spPr>
          <a:xfrm>
            <a:off x="8886183" y="4076986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09D41923-8D5F-4311-8FD1-F527BCD8D735}"/>
              </a:ext>
            </a:extLst>
          </p:cNvPr>
          <p:cNvSpPr txBox="1"/>
          <p:nvPr/>
        </p:nvSpPr>
        <p:spPr>
          <a:xfrm>
            <a:off x="7043849" y="4797038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ต่ำ
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9783DD18-2A82-4496-A770-D3F74A3A242D}"/>
              </a:ext>
            </a:extLst>
          </p:cNvPr>
          <p:cNvSpPr txBox="1"/>
          <p:nvPr/>
        </p:nvSpPr>
        <p:spPr>
          <a:xfrm>
            <a:off x="7712529" y="4797038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AA1B249E-D44D-4C03-B80E-B62B916F17B0}"/>
              </a:ext>
            </a:extLst>
          </p:cNvPr>
          <p:cNvSpPr txBox="1"/>
          <p:nvPr/>
        </p:nvSpPr>
        <p:spPr>
          <a:xfrm>
            <a:off x="8886491" y="4797038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สูง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AB50448D-7D3D-42F9-B515-BB8AF1B2DC25}"/>
              </a:ext>
            </a:extLst>
          </p:cNvPr>
          <p:cNvSpPr txBox="1"/>
          <p:nvPr/>
        </p:nvSpPr>
        <p:spPr>
          <a:xfrm>
            <a:off x="7839760" y="5819299"/>
            <a:ext cx="1165896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>
                <a:latin typeface="Cordia New" panose="020B0304020202020204" pitchFamily="34" charset="-34"/>
                <a:cs typeface="Cordia New" panose="020B0304020202020204" pitchFamily="34" charset="-34"/>
              </a:rPr>
              <a:t>12.5% –13.5%</a:t>
            </a: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B77C9971-4867-45B6-9024-08B1A9C3D4DC}"/>
              </a:ext>
            </a:extLst>
          </p:cNvPr>
          <p:cNvSpPr txBox="1"/>
          <p:nvPr/>
        </p:nvSpPr>
        <p:spPr>
          <a:xfrm>
            <a:off x="9285768" y="5819299"/>
            <a:ext cx="399098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400" dirty="0">
                <a:latin typeface="Cordia New" panose="020B0304020202020204" pitchFamily="34" charset="-34"/>
                <a:cs typeface="Cordia New" panose="020B0304020202020204" pitchFamily="34" charset="-34"/>
              </a:rPr>
              <a:t>17%</a:t>
            </a: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71D6E817-7E18-432B-A61C-6A6288F590E2}"/>
              </a:ext>
            </a:extLst>
          </p:cNvPr>
          <p:cNvSpPr txBox="1"/>
          <p:nvPr/>
        </p:nvSpPr>
        <p:spPr>
          <a:xfrm>
            <a:off x="6993781" y="5819299"/>
            <a:ext cx="388235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Cordia New" panose="020B0304020202020204" pitchFamily="34" charset="-34"/>
                <a:cs typeface="Cordia New" panose="020B0304020202020204" pitchFamily="34" charset="-34"/>
              </a:rPr>
              <a:t>8%</a:t>
            </a:r>
          </a:p>
        </p:txBody>
      </p:sp>
      <p:sp>
        <p:nvSpPr>
          <p:cNvPr id="23" name="object 58">
            <a:extLst>
              <a:ext uri="{FF2B5EF4-FFF2-40B4-BE49-F238E27FC236}">
                <a16:creationId xmlns:a16="http://schemas.microsoft.com/office/drawing/2014/main" id="{034538D1-4A3E-48FD-BAC7-F8256889A19E}"/>
              </a:ext>
            </a:extLst>
          </p:cNvPr>
          <p:cNvSpPr txBox="1"/>
          <p:nvPr/>
        </p:nvSpPr>
        <p:spPr>
          <a:xfrm>
            <a:off x="4881204" y="5294790"/>
            <a:ext cx="1655903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ความเปรี้ยว (แอ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ซิดิ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ตี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187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7">
            <a:extLst>
              <a:ext uri="{FF2B5EF4-FFF2-40B4-BE49-F238E27FC236}">
                <a16:creationId xmlns:a16="http://schemas.microsoft.com/office/drawing/2014/main" id="{BAB0E1F8-A1C8-485D-8995-2B89FA3329D4}"/>
              </a:ext>
            </a:extLst>
          </p:cNvPr>
          <p:cNvSpPr txBox="1">
            <a:spLocks/>
          </p:cNvSpPr>
          <p:nvPr/>
        </p:nvSpPr>
        <p:spPr>
          <a:xfrm>
            <a:off x="71562" y="734358"/>
            <a:ext cx="8539701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6300" kern="0" spc="2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คาเบอร์</a:t>
            </a:r>
            <a:r>
              <a:rPr lang="th-TH" sz="6300" kern="0" spc="25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sz="6300" kern="0" spc="2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โซ</a:t>
            </a:r>
            <a:r>
              <a:rPr lang="th-TH" sz="6300" kern="0" spc="25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วีญญง</a:t>
            </a:r>
            <a:endParaRPr kumimoji="0" lang="en-AU" sz="6300" b="1" i="0" u="none" strike="noStrike" kern="0" cap="none" spc="25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71D5B96B-0F62-467A-B5FD-7D50BD9DBDD1}"/>
              </a:ext>
            </a:extLst>
          </p:cNvPr>
          <p:cNvSpPr txBox="1"/>
          <p:nvPr/>
        </p:nvSpPr>
        <p:spPr>
          <a:xfrm>
            <a:off x="6055360" y="3179171"/>
            <a:ext cx="1172359" cy="4482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th-TH" sz="2800" spc="1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</a:t>
            </a:r>
            <a:endParaRPr lang="en-US" sz="2800" spc="1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3DEBF1D8-3689-4447-8B5E-68C46869CD74}"/>
              </a:ext>
            </a:extLst>
          </p:cNvPr>
          <p:cNvSpPr txBox="1"/>
          <p:nvPr/>
        </p:nvSpPr>
        <p:spPr>
          <a:xfrm rot="21380718">
            <a:off x="1291625" y="2409179"/>
            <a:ext cx="3791614" cy="7993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 defTabSz="914217">
              <a:lnSpc>
                <a:spcPct val="80000"/>
              </a:lnSpc>
            </a:pPr>
            <a:r>
              <a:rPr lang="th-TH" sz="31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พันธุ์องุ่นที่เหล่าผู้ผลิตท้องถิ่นยกให้เป็นฮีโร่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8C9DDCC4-BC8A-4077-86D0-8E8070FD2683}"/>
              </a:ext>
            </a:extLst>
          </p:cNvPr>
          <p:cNvSpPr txBox="1"/>
          <p:nvPr/>
        </p:nvSpPr>
        <p:spPr>
          <a:xfrm>
            <a:off x="7821042" y="2985029"/>
            <a:ext cx="2590649" cy="195681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แค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สซีส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ล็คเ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คอแรนท์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บลู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เบอรี่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เร็ดเ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คอแรนท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ใบกระวาน</a:t>
            </a:r>
          </a:p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สมุนไพรแห้ง</a:t>
            </a: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051987E9-3B1D-4E2D-8577-8E33360C1429}"/>
              </a:ext>
            </a:extLst>
          </p:cNvPr>
          <p:cNvSpPr txBox="1"/>
          <p:nvPr/>
        </p:nvSpPr>
        <p:spPr>
          <a:xfrm>
            <a:off x="7821042" y="2468015"/>
            <a:ext cx="2237357" cy="38664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>
              <a:buClr>
                <a:srgbClr val="F40000"/>
              </a:buClr>
              <a:defRPr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กลิ่นรสหลัก</a:t>
            </a:r>
            <a:endParaRPr kumimoji="0" lang="en-US" sz="240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CE5690CE-54C5-4CC2-9008-8E81320A39D5}"/>
              </a:ext>
            </a:extLst>
          </p:cNvPr>
          <p:cNvSpPr txBox="1"/>
          <p:nvPr/>
        </p:nvSpPr>
        <p:spPr>
          <a:xfrm>
            <a:off x="7821043" y="5385208"/>
            <a:ext cx="2237356" cy="38664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>
              <a:buClr>
                <a:srgbClr val="F40000"/>
              </a:buClr>
              <a:defRPr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กลิ่นรสรอง</a:t>
            </a:r>
            <a:endParaRPr kumimoji="0" lang="en-US" sz="240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B6107D4D-9B4A-4746-9B35-EC975D13A63C}"/>
              </a:ext>
            </a:extLst>
          </p:cNvPr>
          <p:cNvSpPr txBox="1"/>
          <p:nvPr/>
        </p:nvSpPr>
        <p:spPr>
          <a:xfrm>
            <a:off x="7821043" y="5773294"/>
            <a:ext cx="1600200" cy="64774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ควัน
ไม้ซี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ดาร์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9B66E20B-364F-4303-B297-4E4288B7576E}"/>
              </a:ext>
            </a:extLst>
          </p:cNvPr>
          <p:cNvSpPr txBox="1"/>
          <p:nvPr/>
        </p:nvSpPr>
        <p:spPr>
          <a:xfrm>
            <a:off x="1149431" y="5175874"/>
            <a:ext cx="1404116" cy="313547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90000"/>
              </a:lnSpc>
              <a:buClr>
                <a:srgbClr val="F40000"/>
              </a:buClr>
              <a:defRPr sz="1700" b="1">
                <a:cs typeface="Hellix SemiBold"/>
              </a:defRPr>
            </a:lvl1pPr>
          </a:lstStyle>
          <a:p>
            <a:pPr algn="ctr">
              <a:lnSpc>
                <a:spcPct val="95000"/>
              </a:lnSpc>
            </a:pPr>
            <a:r>
              <a:rPr lang="th-TH" sz="2000" b="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คุณภาพสูง</a:t>
            </a:r>
            <a:endParaRPr lang="en-US" sz="2000" b="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78BD30-FE60-4C00-AAA6-81D195764D02}"/>
              </a:ext>
            </a:extLst>
          </p:cNvPr>
          <p:cNvSpPr/>
          <p:nvPr/>
        </p:nvSpPr>
        <p:spPr>
          <a:xfrm>
            <a:off x="829594" y="5438465"/>
            <a:ext cx="2050562" cy="722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เหมาะแก่การเก็บ</a:t>
            </a:r>
          </a:p>
          <a:p>
            <a:pPr algn="ctr">
              <a:lnSpc>
                <a:spcPct val="98000"/>
              </a:lnSpc>
              <a:spcAft>
                <a:spcPts val="200"/>
              </a:spcAft>
              <a:buClr>
                <a:srgbClr val="F40000"/>
              </a:buClr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ในห้องเก็บไวน์ในระยะยาว</a:t>
            </a:r>
          </a:p>
        </p:txBody>
      </p:sp>
    </p:spTree>
    <p:extLst>
      <p:ext uri="{BB962C8B-B14F-4D97-AF65-F5344CB8AC3E}">
        <p14:creationId xmlns:p14="http://schemas.microsoft.com/office/powerpoint/2010/main" val="3540513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8">
            <a:extLst>
              <a:ext uri="{FF2B5EF4-FFF2-40B4-BE49-F238E27FC236}">
                <a16:creationId xmlns:a16="http://schemas.microsoft.com/office/drawing/2014/main" id="{0D3B7C4B-9894-46AB-BF99-5AE6401E0DE6}"/>
              </a:ext>
            </a:extLst>
          </p:cNvPr>
          <p:cNvSpPr txBox="1"/>
          <p:nvPr/>
        </p:nvSpPr>
        <p:spPr>
          <a:xfrm>
            <a:off x="4874105" y="3538463"/>
            <a:ext cx="1668726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น้ำหนักน้ำไวน์ (บอดี้) </a:t>
            </a: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6D710A77-C910-4751-A584-F73E2641DAA1}"/>
              </a:ext>
            </a:extLst>
          </p:cNvPr>
          <p:cNvSpPr txBox="1"/>
          <p:nvPr/>
        </p:nvSpPr>
        <p:spPr>
          <a:xfrm>
            <a:off x="5039214" y="5262192"/>
            <a:ext cx="1503617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หรือไม่ใช้</a:t>
            </a: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โอ๊ค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E00F5E4D-1CB1-4B49-91DE-32D400547A7B}"/>
              </a:ext>
            </a:extLst>
          </p:cNvPr>
          <p:cNvSpPr txBox="1"/>
          <p:nvPr/>
        </p:nvSpPr>
        <p:spPr>
          <a:xfrm>
            <a:off x="5523321" y="6295047"/>
            <a:ext cx="1019510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แอลกอฮอล์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0515B043-49C5-4962-BB21-A063E2FCD00B}"/>
              </a:ext>
            </a:extLst>
          </p:cNvPr>
          <p:cNvSpPr txBox="1"/>
          <p:nvPr/>
        </p:nvSpPr>
        <p:spPr>
          <a:xfrm>
            <a:off x="6416193" y="2360483"/>
            <a:ext cx="126638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สี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BE864DB4-D9D7-4BF8-BD9C-898A0EFB51EC}"/>
              </a:ext>
            </a:extLst>
          </p:cNvPr>
          <p:cNvSpPr txBox="1"/>
          <p:nvPr/>
        </p:nvSpPr>
        <p:spPr>
          <a:xfrm>
            <a:off x="4832427" y="4975673"/>
            <a:ext cx="171040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ความฝาด (แทน</a:t>
            </a:r>
            <a:r>
              <a:rPr lang="th-TH" sz="2000" b="1" spc="1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นิน</a:t>
            </a:r>
            <a:r>
              <a:rPr lang="th-TH" sz="2000" b="1" spc="1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US" sz="2000" b="1" spc="1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3CBF6-ADC1-4769-BF19-40E0D6B90632}"/>
              </a:ext>
            </a:extLst>
          </p:cNvPr>
          <p:cNvSpPr/>
          <p:nvPr/>
        </p:nvSpPr>
        <p:spPr>
          <a:xfrm>
            <a:off x="7683774" y="2836657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คาเบอร์</a:t>
            </a:r>
            <a:r>
              <a:rPr lang="th-TH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 โซ</a:t>
            </a:r>
            <a:r>
              <a:rPr lang="th-TH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วีญญง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85915156-AA02-4E61-AD69-CCF78DE1AA0B}"/>
              </a:ext>
            </a:extLst>
          </p:cNvPr>
          <p:cNvSpPr txBox="1"/>
          <p:nvPr/>
        </p:nvSpPr>
        <p:spPr>
          <a:xfrm>
            <a:off x="7046838" y="3374722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เบา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52EA800F-34C9-423B-A784-EB8E5A3A3253}"/>
              </a:ext>
            </a:extLst>
          </p:cNvPr>
          <p:cNvSpPr txBox="1"/>
          <p:nvPr/>
        </p:nvSpPr>
        <p:spPr>
          <a:xfrm>
            <a:off x="7725352" y="3374722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
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3BA5F5B0-35DA-4790-B628-647EF7C6FBFE}"/>
              </a:ext>
            </a:extLst>
          </p:cNvPr>
          <p:cNvSpPr txBox="1"/>
          <p:nvPr/>
        </p:nvSpPr>
        <p:spPr>
          <a:xfrm>
            <a:off x="8889480" y="3374722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หนัก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66BE9422-24FD-428C-8109-4803D5EF20E7}"/>
              </a:ext>
            </a:extLst>
          </p:cNvPr>
          <p:cNvSpPr txBox="1"/>
          <p:nvPr/>
        </p:nvSpPr>
        <p:spPr>
          <a:xfrm>
            <a:off x="7056369" y="4070047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ไม่หวาน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3666CA69-27B9-441C-865E-354A152DBDFC}"/>
              </a:ext>
            </a:extLst>
          </p:cNvPr>
          <p:cNvSpPr txBox="1"/>
          <p:nvPr/>
        </p:nvSpPr>
        <p:spPr>
          <a:xfrm>
            <a:off x="7725352" y="4070047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หวานปานกลาง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DC6CD594-7D11-46B3-B720-8109BC4666C8}"/>
              </a:ext>
            </a:extLst>
          </p:cNvPr>
          <p:cNvSpPr txBox="1"/>
          <p:nvPr/>
        </p:nvSpPr>
        <p:spPr>
          <a:xfrm>
            <a:off x="8899011" y="4070047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หวาน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D16BCA17-FB06-4845-8362-CEEFF30BADCC}"/>
              </a:ext>
            </a:extLst>
          </p:cNvPr>
          <p:cNvSpPr txBox="1"/>
          <p:nvPr/>
        </p:nvSpPr>
        <p:spPr>
          <a:xfrm>
            <a:off x="7056672" y="4794254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ต่ำ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87B553AE-6559-4B91-946B-25340268BEEB}"/>
              </a:ext>
            </a:extLst>
          </p:cNvPr>
          <p:cNvSpPr txBox="1"/>
          <p:nvPr/>
        </p:nvSpPr>
        <p:spPr>
          <a:xfrm>
            <a:off x="7725352" y="4794254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ปานกลาง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76336B06-8C81-4205-B024-3334EC3F7385}"/>
              </a:ext>
            </a:extLst>
          </p:cNvPr>
          <p:cNvSpPr txBox="1"/>
          <p:nvPr/>
        </p:nvSpPr>
        <p:spPr>
          <a:xfrm>
            <a:off x="8899314" y="4794254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สูง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CA893426-83B8-4C69-B374-C204172300DF}"/>
              </a:ext>
            </a:extLst>
          </p:cNvPr>
          <p:cNvSpPr txBox="1"/>
          <p:nvPr/>
        </p:nvSpPr>
        <p:spPr>
          <a:xfrm>
            <a:off x="8033040" y="6118170"/>
            <a:ext cx="1165896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13% –14%</a:t>
            </a: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90C0E2FA-FF3E-4837-8ECC-DAE865FAEF88}"/>
              </a:ext>
            </a:extLst>
          </p:cNvPr>
          <p:cNvSpPr txBox="1"/>
          <p:nvPr/>
        </p:nvSpPr>
        <p:spPr>
          <a:xfrm>
            <a:off x="9277478" y="6130816"/>
            <a:ext cx="399098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17%</a:t>
            </a: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21A8288D-7574-4954-B878-BD24041458C0}"/>
              </a:ext>
            </a:extLst>
          </p:cNvPr>
          <p:cNvSpPr txBox="1"/>
          <p:nvPr/>
        </p:nvSpPr>
        <p:spPr>
          <a:xfrm>
            <a:off x="6996235" y="613081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8%</a:t>
            </a: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411588BD-E903-41CA-8A7E-A2F49116DF04}"/>
              </a:ext>
            </a:extLst>
          </p:cNvPr>
          <p:cNvSpPr txBox="1"/>
          <p:nvPr/>
        </p:nvSpPr>
        <p:spPr>
          <a:xfrm>
            <a:off x="4886928" y="5563431"/>
            <a:ext cx="1655903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ความเปรี้ยว (แอ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ซิดิ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ตี</a:t>
            </a:r>
            <a:r>
              <a:rPr lang="th-TH" sz="20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4" name="object 58">
            <a:extLst>
              <a:ext uri="{FF2B5EF4-FFF2-40B4-BE49-F238E27FC236}">
                <a16:creationId xmlns:a16="http://schemas.microsoft.com/office/drawing/2014/main" id="{0F1B548B-A7BE-4A43-A297-363BDB296A42}"/>
              </a:ext>
            </a:extLst>
          </p:cNvPr>
          <p:cNvSpPr txBox="1"/>
          <p:nvPr/>
        </p:nvSpPr>
        <p:spPr>
          <a:xfrm>
            <a:off x="5654767" y="4269807"/>
            <a:ext cx="888064" cy="325089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ความหวาน</a:t>
            </a:r>
            <a:endParaRPr lang="en-US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" name="object 37">
            <a:extLst>
              <a:ext uri="{FF2B5EF4-FFF2-40B4-BE49-F238E27FC236}">
                <a16:creationId xmlns:a16="http://schemas.microsoft.com/office/drawing/2014/main" id="{AF30A842-B788-41F8-B017-41A9372A37C6}"/>
              </a:ext>
            </a:extLst>
          </p:cNvPr>
          <p:cNvSpPr txBox="1">
            <a:spLocks/>
          </p:cNvSpPr>
          <p:nvPr/>
        </p:nvSpPr>
        <p:spPr>
          <a:xfrm>
            <a:off x="52707" y="734358"/>
            <a:ext cx="9623869" cy="692914"/>
          </a:xfrm>
          <a:prstGeom prst="rect">
            <a:avLst/>
          </a:prstGeom>
        </p:spPr>
        <p:txBody>
          <a:bodyPr vert="horz" wrap="none" lIns="0" tIns="8509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lvl="0">
              <a:lnSpc>
                <a:spcPct val="72000"/>
              </a:lnSpc>
              <a:tabLst>
                <a:tab pos="3303270" algn="l"/>
                <a:tab pos="8077200" algn="l"/>
              </a:tabLst>
              <a:defRPr/>
            </a:pPr>
            <a:r>
              <a:rPr lang="th-TH" sz="6300" kern="0" spc="2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คาเบอร์</a:t>
            </a:r>
            <a:r>
              <a:rPr lang="th-TH" sz="6300" kern="0" spc="25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sz="6300" kern="0" spc="2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โซ</a:t>
            </a:r>
            <a:r>
              <a:rPr lang="th-TH" sz="6300" kern="0" spc="250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วีญญง</a:t>
            </a:r>
            <a:r>
              <a:rPr lang="th-TH" sz="6300" kern="0" spc="2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
</a:t>
            </a:r>
            <a:endParaRPr kumimoji="0" lang="en-AU" sz="6300" b="1" i="0" u="none" strike="noStrike" kern="0" cap="none" spc="25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872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06D840B-E9A4-440E-B338-9FAD91D60B48}"/>
              </a:ext>
            </a:extLst>
          </p:cNvPr>
          <p:cNvSpPr txBox="1"/>
          <p:nvPr/>
        </p:nvSpPr>
        <p:spPr>
          <a:xfrm>
            <a:off x="16623" y="2952354"/>
            <a:ext cx="7085926" cy="178501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78000"/>
              </a:lnSpc>
              <a:tabLst>
                <a:tab pos="1274445" algn="l"/>
              </a:tabLst>
            </a:pPr>
            <a:r>
              <a:rPr lang="th-TH" sz="8200" b="1" spc="45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ประวัติความเป็นมาแสนสั้น</a:t>
            </a:r>
            <a:endParaRPr lang="en-AU" sz="8200" b="1" spc="45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369B0-35C9-4D05-BF1B-5A3884A55930}"/>
              </a:ext>
            </a:extLst>
          </p:cNvPr>
          <p:cNvSpPr txBox="1"/>
          <p:nvPr/>
        </p:nvSpPr>
        <p:spPr>
          <a:xfrm>
            <a:off x="6178124" y="4949809"/>
            <a:ext cx="3392593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วน์ชั้นเลิศและกรรมวิธีการผลิตไวน์ที่ใช้นวัตกรรมจะเป็นตัวกำหนดมาตรฐานให้กับไวน์ของประเทศออสเตรเลีย</a:t>
            </a:r>
            <a:endParaRPr lang="en-AU" sz="24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DDFD452-10E5-4490-9DA5-CD25742EB19E}"/>
              </a:ext>
            </a:extLst>
          </p:cNvPr>
          <p:cNvSpPr txBox="1"/>
          <p:nvPr/>
        </p:nvSpPr>
        <p:spPr>
          <a:xfrm>
            <a:off x="28498" y="4927632"/>
            <a:ext cx="6074590" cy="19886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78000"/>
              </a:lnSpc>
              <a:tabLst>
                <a:tab pos="1274445" algn="l"/>
              </a:tabLst>
            </a:pPr>
            <a:r>
              <a:rPr lang="th-TH" sz="8200" b="1" spc="45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อนาคตนั้นอีกยาวไกล</a:t>
            </a:r>
            <a:endParaRPr lang="en-AU" sz="8200" b="1" spc="45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33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E4B0BB3-FC68-41F0-9672-E872C32FB3D0}"/>
              </a:ext>
            </a:extLst>
          </p:cNvPr>
          <p:cNvSpPr txBox="1">
            <a:spLocks/>
          </p:cNvSpPr>
          <p:nvPr/>
        </p:nvSpPr>
        <p:spPr>
          <a:xfrm>
            <a:off x="-92765" y="3290511"/>
            <a:ext cx="11006136" cy="124393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281430" algn="l"/>
                <a:tab pos="2681605" algn="l"/>
                <a:tab pos="4067810" algn="l"/>
                <a:tab pos="5422265" algn="l"/>
                <a:tab pos="7200265" algn="l"/>
                <a:tab pos="9970770" algn="l"/>
              </a:tabLst>
            </a:pPr>
            <a:r>
              <a:rPr lang="th-TH" sz="10000" b="0" spc="3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ขอบคุณ</a:t>
            </a:r>
            <a:endParaRPr lang="pt-BR" sz="10000" b="0" spc="3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0404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04C2A8-665F-41B8-BD06-1B6FB8EF83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87525C-1FD7-4EC6-8B3B-EB036604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0" dirty="0">
                <a:solidFill>
                  <a:srgbClr val="F4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ชื่อสไลด์</a:t>
            </a:r>
            <a:r>
              <a:rPr lang="en-AU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ใส่ตรงนี้</a:t>
            </a:r>
            <a:endParaRPr lang="en-AU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D0960-9D49-4868-BB1A-FC0F5C6EFF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0749" y="1076325"/>
            <a:ext cx="3600000" cy="6057900"/>
          </a:xfrm>
        </p:spPr>
        <p:txBody>
          <a:bodyPr/>
          <a:lstStyle/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ใส่ข้อความตรงนี้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7484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ใส่ชื่อไวน์ที่นี่</a:t>
            </a:r>
            <a:endParaRPr lang="en-AU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ใส่ชื่อสถานที่ตรงนี้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ใส่ข้อมูลอื่นๆ ตรงนี้</a:t>
            </a:r>
            <a:endParaRPr lang="en-AU" sz="1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AE34E7-C999-4141-A0E9-2AF3140E96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6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Tyrrell's Wines Winemaker's Selection Vat 8 Hunter </a:t>
            </a:r>
            <a:br>
              <a:rPr lang="en-AU" sz="2800" dirty="0"/>
            </a:br>
            <a:r>
              <a:rPr lang="en-AU" sz="2800" dirty="0"/>
              <a:t>Shiraz Cabernet 2014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ฮัน</a:t>
            </a:r>
            <a:r>
              <a:rPr lang="th-TH" sz="2400" dirty="0" err="1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เต</a:t>
            </a: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อร์ </a:t>
            </a:r>
            <a:r>
              <a:rPr lang="th-TH" sz="2400" dirty="0" err="1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แวลลี่ย์</a:t>
            </a: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รัฐนิวเซา</a:t>
            </a:r>
            <a:r>
              <a:rPr lang="th-TH" sz="2400" dirty="0" err="1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ธ์</a:t>
            </a:r>
            <a:r>
              <a:rPr lang="th-TH" sz="24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เวลส์</a:t>
            </a:r>
            <a:endParaRPr lang="en-US" sz="2400" dirty="0"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95+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คะแนน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–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แกรี่ 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เวลช์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,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จากเว็บไซต์ไวน์ฟร้อนท์ (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Wine Front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AU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95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คะแนน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จากเว็บไซต์ 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www.jamessuckling.com</a:t>
            </a:r>
          </a:p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4.5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จาก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5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ดาว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จากเว็บไซต์ไวน์ไว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ส์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en-AU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Winewise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AU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91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คะแนน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โดย 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อิวออน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ฮุค จากเว็บไซต์เดอะ เรียล รีวิว (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The Real Review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AU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91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คะแนน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จากเว็บไซต์เนชั่นแนล ลิเคอร์ นิว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ส์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National Liquor News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en-AU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เหรียญทอง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, 9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เหรียญทองแดง</a:t>
            </a:r>
            <a:r>
              <a:rPr lang="en-AU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27D26-E0EB-471D-AD8E-AEFC50155E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10550987-D0F4-47F9-844D-E3C00E3E4FA2}"/>
              </a:ext>
            </a:extLst>
          </p:cNvPr>
          <p:cNvSpPr txBox="1"/>
          <p:nvPr/>
        </p:nvSpPr>
        <p:spPr>
          <a:xfrm>
            <a:off x="41801" y="2771320"/>
            <a:ext cx="5401321" cy="290904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3000"/>
              </a:lnSpc>
              <a:tabLst>
                <a:tab pos="1274445" algn="l"/>
              </a:tabLst>
            </a:pPr>
            <a:r>
              <a:rPr lang="th-TH" sz="8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“เสียง”ใหม่</a:t>
            </a:r>
          </a:p>
          <a:p>
            <a:pPr>
              <a:lnSpc>
                <a:spcPct val="83000"/>
              </a:lnSpc>
              <a:tabLst>
                <a:tab pos="1274445" algn="l"/>
              </a:tabLst>
            </a:pPr>
            <a:r>
              <a:rPr lang="th-TH" sz="8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จากไวน์</a:t>
            </a:r>
          </a:p>
          <a:p>
            <a:pPr>
              <a:lnSpc>
                <a:spcPct val="83000"/>
              </a:lnSpc>
              <a:tabLst>
                <a:tab pos="1274445" algn="l"/>
              </a:tabLst>
            </a:pPr>
            <a:r>
              <a:rPr lang="th-TH" sz="8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ชั้นเลิศ</a:t>
            </a:r>
            <a:endParaRPr lang="en-AU" sz="80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28D3BE0-22DC-47F7-8C05-1D8289B9D1DA}"/>
              </a:ext>
            </a:extLst>
          </p:cNvPr>
          <p:cNvSpPr txBox="1"/>
          <p:nvPr/>
        </p:nvSpPr>
        <p:spPr>
          <a:xfrm>
            <a:off x="19947" y="2154448"/>
            <a:ext cx="2737929" cy="52296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th-TH" sz="39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39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39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39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39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39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en-AU" sz="39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00BBB0-4B55-451C-A8D4-2FBDCCA69E86}"/>
              </a:ext>
            </a:extLst>
          </p:cNvPr>
          <p:cNvSpPr txBox="1">
            <a:spLocks/>
          </p:cNvSpPr>
          <p:nvPr/>
        </p:nvSpPr>
        <p:spPr>
          <a:xfrm>
            <a:off x="5562986" y="1415833"/>
            <a:ext cx="4342091" cy="4728008"/>
          </a:xfrm>
          <a:prstGeom prst="rect">
            <a:avLst/>
          </a:prstGeom>
        </p:spPr>
        <p:txBody>
          <a:bodyPr anchor="t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มาร์กา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เร็ต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ริ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เวอร์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เป็นหนึ่งใน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เขต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ผลิตไวน์ที่อายุน้อยที่สุดในโลก เป็นสิ่งที่เรียกได้ว่าเป็นความมหัศจรรย์, ประสพความ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สําเร็จ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ได้รับการกล่าวขวัญและสรรเสริญในระดับนานาชาติ แม้เพิ่งจะเข้าสู่วงการผลิตไวน์</a:t>
            </a:r>
            <a:endParaRPr lang="en-US" sz="2400" dirty="0">
              <a:solidFill>
                <a:schemeClr val="bg1"/>
              </a:solidFill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คาเบอร์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เนต์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โซ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วีญญง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เซมี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ญ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อง โซ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วีญญ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อง 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บล็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อง 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เบ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ลน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ด์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และ</a:t>
            </a:r>
            <a:r>
              <a:rPr lang="th-TH" sz="2400" dirty="0" err="1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ชาร</a:t>
            </a: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์ดอนเนย์ ล้วนแล้วแต่เป็นไวน์ที่เต็มไปด้วยพลัง ทั้งยังสง่างาม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แดนสวรรค์ของการปลูกองุ่น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แหล่งผลิตไวน์ที่มีลักษณะภูมิประเทศแยกตัวโดดเดี่ยวที่สุดแห่งหนึ่งของโลก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400" dirty="0">
                <a:solidFill>
                  <a:schemeClr val="bg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การเพาะปลูกโดยมีการแทรกแซงกระบวนการน้อยและชุมชนผู้ผลิตไวน์มีพลวัต</a:t>
            </a:r>
            <a:endParaRPr lang="en-US" sz="28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973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AF2FA66-BC02-4B56-B2F1-4DB1FC9D1848}"/>
              </a:ext>
            </a:extLst>
          </p:cNvPr>
          <p:cNvSpPr txBox="1">
            <a:spLocks/>
          </p:cNvSpPr>
          <p:nvPr/>
        </p:nvSpPr>
        <p:spPr>
          <a:xfrm>
            <a:off x="317333" y="765071"/>
            <a:ext cx="5796459" cy="993862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h-TH" sz="7500" u="sng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ประเด็นการนำเสนอ</a:t>
            </a:r>
            <a:endParaRPr lang="en-AU" sz="7500" u="sng" dirty="0">
              <a:solidFill>
                <a:schemeClr val="bg1"/>
              </a:solidFill>
              <a:uFill>
                <a:solidFill>
                  <a:srgbClr val="F40000"/>
                </a:solidFill>
              </a:u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24059-8AA3-46D4-B694-5E5F4658CF7E}"/>
              </a:ext>
            </a:extLst>
          </p:cNvPr>
          <p:cNvSpPr txBox="1">
            <a:spLocks/>
          </p:cNvSpPr>
          <p:nvPr/>
        </p:nvSpPr>
        <p:spPr>
          <a:xfrm>
            <a:off x="7211101" y="3598159"/>
            <a:ext cx="3172419" cy="3184643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9000"/>
              </a:lnSpc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ประวัติความเป็นมาของมาร์กา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99000"/>
              </a:lnSpc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สภาพภูมิศาสตร์ ภูมิอากาศ และดิน</a:t>
            </a:r>
          </a:p>
          <a:p>
            <a:pPr>
              <a:lnSpc>
                <a:spcPct val="99000"/>
              </a:lnSpc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การปลูกองุ่นและการผลิตไวน์</a:t>
            </a:r>
          </a:p>
          <a:p>
            <a:pPr>
              <a:lnSpc>
                <a:spcPct val="99000"/>
              </a:lnSpc>
              <a:spcBef>
                <a:spcPts val="800"/>
              </a:spcBef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องุ่นสายพันธุ์สำคัญ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C436C63-C9A7-4DB2-8C16-F1687FC1EC10}"/>
              </a:ext>
            </a:extLst>
          </p:cNvPr>
          <p:cNvSpPr txBox="1">
            <a:spLocks/>
          </p:cNvSpPr>
          <p:nvPr/>
        </p:nvSpPr>
        <p:spPr>
          <a:xfrm>
            <a:off x="1088551" y="3203778"/>
            <a:ext cx="2059859" cy="993862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h-TH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ในวันนี้</a:t>
            </a:r>
            <a:endParaRPr lang="en-AU" sz="7500" dirty="0">
              <a:solidFill>
                <a:schemeClr val="bg1"/>
              </a:solidFill>
              <a:uFill>
                <a:solidFill>
                  <a:srgbClr val="F40000"/>
                </a:solidFill>
              </a:u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02306FD-D769-4008-9D68-C59287729A4F}"/>
              </a:ext>
            </a:extLst>
          </p:cNvPr>
          <p:cNvSpPr txBox="1">
            <a:spLocks/>
          </p:cNvSpPr>
          <p:nvPr/>
        </p:nvSpPr>
        <p:spPr>
          <a:xfrm>
            <a:off x="308293" y="5642485"/>
            <a:ext cx="2641749" cy="993862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th-TH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มีดังนี้</a:t>
            </a:r>
            <a:r>
              <a:rPr lang="en-AU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156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2F45BD3-BCCE-4A1D-AA82-076BA45307B1}"/>
              </a:ext>
            </a:extLst>
          </p:cNvPr>
          <p:cNvSpPr txBox="1"/>
          <p:nvPr/>
        </p:nvSpPr>
        <p:spPr>
          <a:xfrm>
            <a:off x="31096" y="1779676"/>
            <a:ext cx="2974686" cy="4701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ประวัติและความเป็นมาของ</a:t>
            </a:r>
          </a:p>
          <a:p>
            <a:pPr>
              <a:tabLst>
                <a:tab pos="1274445" algn="l"/>
              </a:tabLst>
            </a:pPr>
            <a:endParaRPr lang="en-AU" sz="32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2FD131-57C6-4640-96B3-345770E68523}"/>
              </a:ext>
            </a:extLst>
          </p:cNvPr>
          <p:cNvSpPr txBox="1">
            <a:spLocks/>
          </p:cNvSpPr>
          <p:nvPr/>
        </p:nvSpPr>
        <p:spPr>
          <a:xfrm>
            <a:off x="6249474" y="2231354"/>
            <a:ext cx="3002810" cy="1206563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ดร. จอห์น แกลด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สโ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ตน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ส์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นักปฐพีวิทยาจากมหาวิทยาลัย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เวสเทิร์น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ออสเตรเลียชี้ชัดว่า สภาพภูมิอากาศของภูมิภาคนี้เหมาะต่อการผลิตไวน์คุณภาพดีเป็นอย่างยิ่ง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A2B095D-A9AF-41D5-9D94-1FCA04AB84F1}"/>
              </a:ext>
            </a:extLst>
          </p:cNvPr>
          <p:cNvSpPr txBox="1"/>
          <p:nvPr/>
        </p:nvSpPr>
        <p:spPr>
          <a:xfrm>
            <a:off x="45489" y="2185842"/>
            <a:ext cx="4590762" cy="4701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32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32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3200" b="1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en-AU" sz="32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  	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04CF04D-1093-4347-82BC-2EC877808051}"/>
              </a:ext>
            </a:extLst>
          </p:cNvPr>
          <p:cNvSpPr txBox="1"/>
          <p:nvPr/>
        </p:nvSpPr>
        <p:spPr>
          <a:xfrm>
            <a:off x="427472" y="2776061"/>
            <a:ext cx="2814727" cy="85901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ดาวรุ่งดวงใหม่แห่งการผลิตไวน์</a:t>
            </a:r>
            <a:endParaRPr lang="en-AU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FEA06-4601-490B-8480-C103B1CBB31A}"/>
              </a:ext>
            </a:extLst>
          </p:cNvPr>
          <p:cNvSpPr txBox="1"/>
          <p:nvPr/>
        </p:nvSpPr>
        <p:spPr>
          <a:xfrm>
            <a:off x="3716335" y="4568821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1955</a:t>
            </a:r>
            <a:endParaRPr lang="en-AU" sz="7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91DD8-0FAC-4D4B-A4C0-54A6AC27E40E}"/>
              </a:ext>
            </a:extLst>
          </p:cNvPr>
          <p:cNvSpPr txBox="1"/>
          <p:nvPr/>
        </p:nvSpPr>
        <p:spPr>
          <a:xfrm>
            <a:off x="7340310" y="4568821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1967</a:t>
            </a:r>
            <a:endParaRPr lang="en-AU" sz="7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C6CDA-3263-414A-8915-3AA503B329E2}"/>
              </a:ext>
            </a:extLst>
          </p:cNvPr>
          <p:cNvSpPr txBox="1"/>
          <p:nvPr/>
        </p:nvSpPr>
        <p:spPr>
          <a:xfrm>
            <a:off x="5851091" y="1393913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1965</a:t>
            </a:r>
            <a:endParaRPr lang="en-AU" sz="75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60407D-5FF4-4A7F-BD00-D90CFBBC6391}"/>
              </a:ext>
            </a:extLst>
          </p:cNvPr>
          <p:cNvSpPr txBox="1">
            <a:spLocks/>
          </p:cNvSpPr>
          <p:nvPr/>
        </p:nvSpPr>
        <p:spPr>
          <a:xfrm>
            <a:off x="7755484" y="5412529"/>
            <a:ext cx="2562017" cy="1397846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ดร. ทอม คัลลิตี้ ทำไร่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แวส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เซอร์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ฟิลิกซ์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ปลูกองุ่นเชิงพาณิชย์ทันสมัยเป็นแห่งแรก โดยไร่นี้ปลูกองุ่น</a:t>
            </a:r>
            <a:r>
              <a:rPr lang="th-TH" sz="2000" dirty="0"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พันธุ์ดั้งเดิมที่ใช้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ผลิตไวน์คาเบอร์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โซ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วีญญงแ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ละมา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ลเบค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และทุกวันนี้ก็ยังคงปลูกทั้งสองพันธุ์นี้อยู่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5AD8E5-30F5-46E8-BF8C-BFEDFB13981F}"/>
              </a:ext>
            </a:extLst>
          </p:cNvPr>
          <p:cNvSpPr txBox="1">
            <a:spLocks/>
          </p:cNvSpPr>
          <p:nvPr/>
        </p:nvSpPr>
        <p:spPr>
          <a:xfrm>
            <a:off x="4146385" y="5260129"/>
            <a:ext cx="2895860" cy="1708528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ศาสตราจารย์แฮ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โร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ลด์ ออลโม ผู้เชี่ยวชาญด้านการเพาะปลูกองุ่นแห่งมหาวิทยาลัยแคลิฟอร์เนียเป็นบุคคลแรกที่ทำให้มาร์กาเรต ริ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กลายเป็นเขตผลิตไวน์ และเป็นผู้ชี้แนะให้ปลูกองุ่นที่ใช้ใน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การทำ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ไวน์ในแถบพื้นที่ตะวันตกเฉียงใต้ของประเทศออสเตรเลียแถบนี้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009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8C5B1F-CC0F-4006-8760-168123A39CC7}"/>
              </a:ext>
            </a:extLst>
          </p:cNvPr>
          <p:cNvSpPr txBox="1"/>
          <p:nvPr/>
        </p:nvSpPr>
        <p:spPr>
          <a:xfrm>
            <a:off x="769235" y="1601615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1976</a:t>
            </a:r>
            <a:endParaRPr lang="en-AU" sz="7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86BA2-62E4-405C-BD60-286E18AEAE49}"/>
              </a:ext>
            </a:extLst>
          </p:cNvPr>
          <p:cNvSpPr txBox="1"/>
          <p:nvPr/>
        </p:nvSpPr>
        <p:spPr>
          <a:xfrm>
            <a:off x="7445496" y="1547673"/>
            <a:ext cx="2509651" cy="629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8000" b="1" dirty="0"/>
              <a:t>ปัจจุบัน</a:t>
            </a:r>
            <a:endParaRPr lang="en-AU" sz="80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C54B0C-E52F-412E-BFB0-7BE7F8AABFA1}"/>
              </a:ext>
            </a:extLst>
          </p:cNvPr>
          <p:cNvSpPr txBox="1">
            <a:spLocks/>
          </p:cNvSpPr>
          <p:nvPr/>
        </p:nvSpPr>
        <p:spPr>
          <a:xfrm>
            <a:off x="7491676" y="2449207"/>
            <a:ext cx="2377071" cy="1143072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เขตผลิตไวน์แห่งนี้ยังคงเติบโตและจารึกชื่อเสียงในระดับนานาชาติ ให้ได้จดจำในเรื่องการผลิตไวน์ชั้นเลิศ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54E7E-8F71-476E-86B4-54F1BE80063D}"/>
              </a:ext>
            </a:extLst>
          </p:cNvPr>
          <p:cNvSpPr txBox="1"/>
          <p:nvPr/>
        </p:nvSpPr>
        <p:spPr>
          <a:xfrm>
            <a:off x="3668400" y="1495733"/>
            <a:ext cx="2859973" cy="629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000" b="1" dirty="0"/>
              <a:t>1983–84</a:t>
            </a:r>
            <a:endParaRPr lang="en-AU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3C706-B1AD-40F7-867C-9CFCBF79223F}"/>
              </a:ext>
            </a:extLst>
          </p:cNvPr>
          <p:cNvSpPr txBox="1"/>
          <p:nvPr/>
        </p:nvSpPr>
        <p:spPr>
          <a:xfrm>
            <a:off x="585216" y="4585874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sz="7500" b="1" dirty="0"/>
              <a:t>1982</a:t>
            </a:r>
            <a:endParaRPr lang="en-AU" sz="7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94465-A64C-4EB7-A5C6-6B7D6A85FE6B}"/>
              </a:ext>
            </a:extLst>
          </p:cNvPr>
          <p:cNvSpPr txBox="1"/>
          <p:nvPr/>
        </p:nvSpPr>
        <p:spPr>
          <a:xfrm>
            <a:off x="3724708" y="4585874"/>
            <a:ext cx="2090738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sz="7500" b="1" dirty="0"/>
              <a:t>1996</a:t>
            </a:r>
            <a:endParaRPr lang="en-AU" sz="75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FDAF12-0543-4017-87AC-026B8545F6B3}"/>
              </a:ext>
            </a:extLst>
          </p:cNvPr>
          <p:cNvSpPr txBox="1">
            <a:spLocks/>
          </p:cNvSpPr>
          <p:nvPr/>
        </p:nvSpPr>
        <p:spPr>
          <a:xfrm>
            <a:off x="4012033" y="2232762"/>
            <a:ext cx="3030212" cy="134915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ชื่อเสียงของมาร์กา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ในฐานะผู้ผลิตไวน์คาเบอร์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เนต์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โซ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วีญญง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ชั้นเลิศเป็นที่ประจักษ์และยอมรับ เมื่อไวน์เคป เมน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เทล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ชนะและได้เป็นเจ้าของถ้วยรางวัลจิมมี่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วัท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สันถึงสองปีซ้อนจากงานเมลเบิร์น ไวน์ โชว์ 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EBF19-078D-4E0A-BB1A-40F77B68A3B9}"/>
              </a:ext>
            </a:extLst>
          </p:cNvPr>
          <p:cNvSpPr txBox="1">
            <a:spLocks/>
          </p:cNvSpPr>
          <p:nvPr/>
        </p:nvSpPr>
        <p:spPr>
          <a:xfrm>
            <a:off x="1190667" y="2433366"/>
            <a:ext cx="1894280" cy="1138026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องุ่นพันธุ์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ชาร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์ดอนเนย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์ป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ลูกเป็นครั้งแรกในไร่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ลีอู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วิน เอสเตท, ไร่คัลเลน ไวน์ส และไร่มอส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วู้ด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E278B4-A71F-43F8-8A5F-AD02A9F4F90F}"/>
              </a:ext>
            </a:extLst>
          </p:cNvPr>
          <p:cNvSpPr txBox="1">
            <a:spLocks/>
          </p:cNvSpPr>
          <p:nvPr/>
        </p:nvSpPr>
        <p:spPr>
          <a:xfrm>
            <a:off x="313898" y="5408713"/>
            <a:ext cx="3250183" cy="206597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มาร์กา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เป็นที่รู้จักและยอมรับในระดับนานาชาติ เมื่อไวน์ “อาร์ท ซีรี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่ส์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(1981)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ที่ผลิตเป็นปีที่สอง จากไร่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ลีอู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วิน เอสเตท ได้รับการขนานนามจากนิตยสารดีแคน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อร์ว่าเป็น “ไวน์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ชาร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์ดอนเนย์ที่ดีที่สุดในโลก”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329DB-1EAB-4FF2-ACF5-84266E17490A}"/>
              </a:ext>
            </a:extLst>
          </p:cNvPr>
          <p:cNvSpPr txBox="1">
            <a:spLocks/>
          </p:cNvSpPr>
          <p:nvPr/>
        </p:nvSpPr>
        <p:spPr>
          <a:xfrm>
            <a:off x="4326141" y="5408713"/>
            <a:ext cx="1677496" cy="108445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มาร์กา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ได้รับการขึ้นทะเบียนสิ่งบ่งชี้ทางภูมิศาสตร์</a:t>
            </a:r>
            <a:endParaRPr lang="en-AU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71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39C2848-DF0F-47B2-963A-269EE5DBAD27}"/>
              </a:ext>
            </a:extLst>
          </p:cNvPr>
          <p:cNvSpPr txBox="1"/>
          <p:nvPr/>
        </p:nvSpPr>
        <p:spPr>
          <a:xfrm>
            <a:off x="-1" y="308738"/>
            <a:ext cx="10691813" cy="82473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9600" b="1" spc="400" dirty="0">
                <a:latin typeface="Cordia New" panose="020B0304020202020204" pitchFamily="34" charset="-34"/>
                <a:cs typeface="Cordia New" panose="020B0304020202020204" pitchFamily="34" charset="-34"/>
              </a:rPr>
              <a:t>ออสเตรเลีย</a:t>
            </a:r>
            <a:endParaRPr sz="9600" b="1" spc="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875A61DC-C631-4CF2-9227-ABC5CA45CB32}"/>
              </a:ext>
            </a:extLst>
          </p:cNvPr>
          <p:cNvSpPr txBox="1"/>
          <p:nvPr/>
        </p:nvSpPr>
        <p:spPr>
          <a:xfrm>
            <a:off x="1406101" y="6027891"/>
            <a:ext cx="1146148" cy="325089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เร็ต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ริ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เวอร์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189F8932-A0A2-44C6-B0C2-50D2BAC53903}"/>
              </a:ext>
            </a:extLst>
          </p:cNvPr>
          <p:cNvSpPr txBox="1"/>
          <p:nvPr/>
        </p:nvSpPr>
        <p:spPr>
          <a:xfrm>
            <a:off x="2736377" y="4111207"/>
            <a:ext cx="1542197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/>
            <a:r>
              <a:rPr lang="th-TH" sz="2000" b="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ออสเตรเลียตะวันตก
</a:t>
            </a:r>
            <a:endParaRPr sz="2000" b="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C4267211-35AA-4AF8-8D63-70E8E778DEDB}"/>
              </a:ext>
            </a:extLst>
          </p:cNvPr>
          <p:cNvSpPr txBox="1"/>
          <p:nvPr/>
        </p:nvSpPr>
        <p:spPr>
          <a:xfrm>
            <a:off x="4851466" y="3040501"/>
            <a:ext cx="743162" cy="9406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นอร์</a:t>
            </a:r>
            <a:r>
              <a:rPr lang="th-TH" sz="20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เทิร์นแทริ</a:t>
            </a:r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ทอรี่
</a:t>
            </a:r>
            <a:endParaRPr lang="en-AU" sz="2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D817D8B4-BFB2-4C7C-B3CF-39DC1CFE090C}"/>
              </a:ext>
            </a:extLst>
          </p:cNvPr>
          <p:cNvSpPr txBox="1"/>
          <p:nvPr/>
        </p:nvSpPr>
        <p:spPr>
          <a:xfrm>
            <a:off x="4786721" y="4169855"/>
            <a:ext cx="1075230" cy="9406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
ออสเตรเลียใต้ 
</a:t>
            </a:r>
            <a:endParaRPr sz="2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6389AAE1-4E8F-43AD-B038-D2F7087C40A4}"/>
              </a:ext>
            </a:extLst>
          </p:cNvPr>
          <p:cNvSpPr txBox="1"/>
          <p:nvPr/>
        </p:nvSpPr>
        <p:spPr>
          <a:xfrm>
            <a:off x="6370098" y="3555015"/>
            <a:ext cx="870053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th-TH" sz="20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ควีนส</a:t>
            </a:r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แลนด์
</a:t>
            </a:r>
            <a:endParaRPr lang="en-AU" sz="2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object 93">
            <a:extLst>
              <a:ext uri="{FF2B5EF4-FFF2-40B4-BE49-F238E27FC236}">
                <a16:creationId xmlns:a16="http://schemas.microsoft.com/office/drawing/2014/main" id="{D90013B3-AE54-4135-8A1E-8F523D47BF0F}"/>
              </a:ext>
            </a:extLst>
          </p:cNvPr>
          <p:cNvSpPr txBox="1"/>
          <p:nvPr/>
        </p:nvSpPr>
        <p:spPr>
          <a:xfrm>
            <a:off x="6663549" y="5113700"/>
            <a:ext cx="10752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นิวเซ</a:t>
            </a:r>
            <a:r>
              <a:rPr lang="th-TH" sz="20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้าธ์</a:t>
            </a:r>
            <a:r>
              <a:rPr lang="th-TH" sz="20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เวลส์
</a:t>
            </a:r>
            <a:endParaRPr sz="200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B05CA4C0-4728-4F57-90E3-C2A820AEA94D}"/>
              </a:ext>
            </a:extLst>
          </p:cNvPr>
          <p:cNvSpPr txBox="1"/>
          <p:nvPr/>
        </p:nvSpPr>
        <p:spPr>
          <a:xfrm>
            <a:off x="6321457" y="5926164"/>
            <a:ext cx="621326" cy="16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AU" sz="950" b="1" dirty="0">
                <a:cs typeface="Hellix"/>
              </a:rPr>
              <a:t>VICTORIA</a:t>
            </a:r>
            <a:endParaRPr lang="en-AU" sz="950" dirty="0">
              <a:cs typeface="Hellix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4499CF4F-99EE-4A0C-949C-38810B3B499B}"/>
              </a:ext>
            </a:extLst>
          </p:cNvPr>
          <p:cNvSpPr txBox="1"/>
          <p:nvPr/>
        </p:nvSpPr>
        <p:spPr>
          <a:xfrm>
            <a:off x="7086356" y="6985687"/>
            <a:ext cx="1261997" cy="3250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แทส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เม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เนีย</a:t>
            </a:r>
            <a:r>
              <a:rPr lang="en-AU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F8C78854-2999-42AB-917C-06B9C830F8BF}"/>
              </a:ext>
            </a:extLst>
          </p:cNvPr>
          <p:cNvSpPr txBox="1"/>
          <p:nvPr/>
        </p:nvSpPr>
        <p:spPr>
          <a:xfrm>
            <a:off x="2729553" y="6689617"/>
            <a:ext cx="201978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 dirty="0">
                <a:cs typeface="Hellix SemiBold"/>
              </a:rPr>
              <a:t>500</a:t>
            </a:r>
            <a:endParaRPr lang="en-AU" sz="950" dirty="0">
              <a:cs typeface="Hellix SemiBold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64EAF8D-8730-4200-9BAD-664A92A41566}"/>
              </a:ext>
            </a:extLst>
          </p:cNvPr>
          <p:cNvSpPr txBox="1"/>
          <p:nvPr/>
        </p:nvSpPr>
        <p:spPr>
          <a:xfrm>
            <a:off x="2148911" y="6691831"/>
            <a:ext cx="67326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 dirty="0">
                <a:cs typeface="Hellix SemiBold"/>
              </a:rPr>
              <a:t>0</a:t>
            </a:r>
            <a:endParaRPr lang="en-AU" sz="950" dirty="0">
              <a:cs typeface="Hellix SemiBold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A37CD0EA-F5FB-4634-958D-A41F6FF0374B}"/>
              </a:ext>
            </a:extLst>
          </p:cNvPr>
          <p:cNvSpPr txBox="1"/>
          <p:nvPr/>
        </p:nvSpPr>
        <p:spPr>
          <a:xfrm>
            <a:off x="2291166" y="6979812"/>
            <a:ext cx="410369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th-TH" sz="950" dirty="0">
                <a:cs typeface="Hellix"/>
              </a:rPr>
              <a:t>กิโลเมตร</a:t>
            </a:r>
            <a:endParaRPr lang="en-AU" sz="950" dirty="0"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38563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FCD0A22-A337-48AB-87B5-F71416A24F88}"/>
              </a:ext>
            </a:extLst>
          </p:cNvPr>
          <p:cNvSpPr txBox="1"/>
          <p:nvPr/>
        </p:nvSpPr>
        <p:spPr>
          <a:xfrm>
            <a:off x="30908" y="2383242"/>
            <a:ext cx="6779232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7000" b="1" spc="25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ออสเตรเลีย
</a:t>
            </a:r>
            <a:endParaRPr lang="en-AU" sz="7000" spc="25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EDFBEA25-0BBA-43B9-8589-1D4C50FA0850}"/>
              </a:ext>
            </a:extLst>
          </p:cNvPr>
          <p:cNvSpPr txBox="1"/>
          <p:nvPr/>
        </p:nvSpPr>
        <p:spPr>
          <a:xfrm>
            <a:off x="2737825" y="5521126"/>
            <a:ext cx="1393074" cy="1540806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3300" b="1" dirty="0">
                <a:solidFill>
                  <a:schemeClr val="accent1"/>
                </a:solidFill>
                <a:cs typeface="Hellix SemiBold"/>
              </a:rPr>
              <a:t> </a:t>
            </a:r>
            <a:r>
              <a:rPr lang="th-TH" sz="3300" b="1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มาร</a:t>
            </a:r>
            <a:r>
              <a:rPr lang="th-TH" sz="3300" b="1" dirty="0" err="1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์</a:t>
            </a:r>
            <a:r>
              <a:rPr lang="th-TH" sz="3300" b="1" dirty="0">
                <a:solidFill>
                  <a:schemeClr val="accent1"/>
                </a:solidFill>
                <a:cs typeface="Hellix SemiBold"/>
              </a:rPr>
              <a:t>กา</a:t>
            </a:r>
            <a:r>
              <a:rPr lang="th-TH" sz="3300" b="1" dirty="0" err="1">
                <a:solidFill>
                  <a:schemeClr val="accent1"/>
                </a:solidFill>
                <a:cs typeface="Hellix SemiBold"/>
              </a:rPr>
              <a:t>เร็ต</a:t>
            </a:r>
            <a:r>
              <a:rPr lang="th-TH" sz="3300" b="1" dirty="0">
                <a:solidFill>
                  <a:schemeClr val="accent1"/>
                </a:solidFill>
                <a:cs typeface="Hellix SemiBold"/>
              </a:rPr>
              <a:t> 
ริ</a:t>
            </a:r>
            <a:r>
              <a:rPr lang="th-TH" sz="3300" b="1" dirty="0" err="1">
                <a:solidFill>
                  <a:schemeClr val="accent1"/>
                </a:solidFill>
                <a:cs typeface="Hellix SemiBold"/>
              </a:rPr>
              <a:t>เวอร์</a:t>
            </a:r>
            <a:r>
              <a:rPr lang="th-TH" sz="3300" b="1" dirty="0">
                <a:solidFill>
                  <a:schemeClr val="accent1"/>
                </a:solidFill>
                <a:cs typeface="Hellix SemiBold"/>
              </a:rPr>
              <a:t>
</a:t>
            </a:r>
            <a:endParaRPr lang="en-US" sz="3300" dirty="0">
              <a:solidFill>
                <a:schemeClr val="accent1"/>
              </a:solidFill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9BC3E77C-C68B-436E-868E-F2E462DD86FC}"/>
              </a:ext>
            </a:extLst>
          </p:cNvPr>
          <p:cNvSpPr txBox="1"/>
          <p:nvPr/>
        </p:nvSpPr>
        <p:spPr>
          <a:xfrm>
            <a:off x="4762518" y="1719855"/>
            <a:ext cx="474489" cy="448200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เพ</a:t>
            </a:r>
            <a:r>
              <a:rPr lang="th-TH" sz="28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ิร์ธ</a:t>
            </a:r>
            <a:endParaRPr lang="en-US" sz="2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A8D5A63-8815-4D4B-88A1-D88C5C9F41A8}"/>
              </a:ext>
            </a:extLst>
          </p:cNvPr>
          <p:cNvSpPr txBox="1"/>
          <p:nvPr/>
        </p:nvSpPr>
        <p:spPr>
          <a:xfrm>
            <a:off x="90081" y="3313824"/>
            <a:ext cx="5686425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th-TH" sz="7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ตะวันตก
</a:t>
            </a:r>
            <a:endParaRPr lang="en-AU" sz="7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172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10B9F92-08E6-40F0-BC6D-E107425EDFB1}"/>
              </a:ext>
            </a:extLst>
          </p:cNvPr>
          <p:cNvSpPr txBox="1"/>
          <p:nvPr/>
        </p:nvSpPr>
        <p:spPr>
          <a:xfrm>
            <a:off x="996208" y="3260762"/>
            <a:ext cx="8766918" cy="5095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8000"/>
              </a:lnSpc>
              <a:tabLst>
                <a:tab pos="1274445" algn="l"/>
              </a:tabLst>
            </a:pPr>
            <a:r>
              <a:rPr lang="th-TH" sz="39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ภูมิประเทศ, ภูมิอากาศ และดิน</a:t>
            </a:r>
            <a:endParaRPr lang="en-AU" sz="39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E971BA-6F73-437F-88E3-AB4C8DB72510}"/>
              </a:ext>
            </a:extLst>
          </p:cNvPr>
          <p:cNvSpPr txBox="1">
            <a:spLocks/>
          </p:cNvSpPr>
          <p:nvPr/>
        </p:nvSpPr>
        <p:spPr>
          <a:xfrm>
            <a:off x="5705131" y="4762922"/>
            <a:ext cx="4732576" cy="2146513"/>
          </a:xfrm>
          <a:prstGeom prst="rect">
            <a:avLst/>
          </a:prstGeom>
        </p:spPr>
        <p:txBody>
          <a:bodyPr anchor="t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พื้นที่แคบและยาว ห่างจากเมืองเพ</a:t>
            </a:r>
            <a:r>
              <a:rPr lang="th-TH" sz="2400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ิร์ธ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ออกไป</a:t>
            </a:r>
            <a:r>
              <a:rPr lang="en-US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230</a:t>
            </a: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กม.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โอบล้อมด้วยมหาสมุทรอินเดียและมหาสมุทรใต้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ภูมิประเทศแยกตัวโดดเดี่ยว อุดมไปด้วยดินเก่าและความหลากหลายทางชีวภาพอันเป็นเอกลักษณ์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th-TH" sz="2400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สภาวะเหมาะต่อการปลูกองุ่นเป็นอย่างยิ่ง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335B77F-596F-4ECC-ACAC-8972EED517F8}"/>
              </a:ext>
            </a:extLst>
          </p:cNvPr>
          <p:cNvSpPr txBox="1"/>
          <p:nvPr/>
        </p:nvSpPr>
        <p:spPr>
          <a:xfrm>
            <a:off x="950541" y="3798888"/>
            <a:ext cx="9974634" cy="67786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8000"/>
              </a:lnSpc>
              <a:tabLst>
                <a:tab pos="1274445" algn="l"/>
              </a:tabLst>
            </a:pPr>
            <a:r>
              <a:rPr lang="th-TH" sz="4900" b="1" spc="100" dirty="0">
                <a:solidFill>
                  <a:schemeClr val="accent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แดนสวรรค์แห่งการปลูกองุ่น</a:t>
            </a:r>
            <a:endParaRPr lang="en-AU" sz="4900" b="1" spc="100" dirty="0">
              <a:solidFill>
                <a:schemeClr val="accent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129663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3188</Words>
  <Application>Microsoft Office PowerPoint</Application>
  <PresentationFormat>Custom</PresentationFormat>
  <Paragraphs>308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Cordia New</vt:lpstr>
      <vt:lpstr>Slide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ชื่อสไลด์ ใส่ตรงนี้</vt:lpstr>
      <vt:lpstr>ใส่ชื่อไวน์ที่นี่</vt:lpstr>
      <vt:lpstr>Tyrrell's Wines Winemaker's Selection Vat 8 Hunter  Shiraz Cabernet 2014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2022-08-02T22:27:02Z</cp:lastPrinted>
  <dcterms:created xsi:type="dcterms:W3CDTF">2018-07-25T07:02:59Z</dcterms:created>
  <dcterms:modified xsi:type="dcterms:W3CDTF">2022-09-21T00:40:36Z</dcterms:modified>
  <cp:category/>
</cp:coreProperties>
</file>