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59" r:id="rId4"/>
    <p:sldId id="361" r:id="rId5"/>
    <p:sldId id="316" r:id="rId6"/>
    <p:sldId id="317" r:id="rId7"/>
    <p:sldId id="318" r:id="rId8"/>
    <p:sldId id="319" r:id="rId9"/>
    <p:sldId id="320" r:id="rId10"/>
    <p:sldId id="391" r:id="rId11"/>
    <p:sldId id="326" r:id="rId12"/>
    <p:sldId id="327" r:id="rId13"/>
    <p:sldId id="322" r:id="rId14"/>
    <p:sldId id="329" r:id="rId15"/>
    <p:sldId id="364" r:id="rId16"/>
    <p:sldId id="334" r:id="rId17"/>
    <p:sldId id="324" r:id="rId18"/>
    <p:sldId id="365" r:id="rId19"/>
    <p:sldId id="366" r:id="rId20"/>
    <p:sldId id="367" r:id="rId21"/>
    <p:sldId id="392" r:id="rId22"/>
    <p:sldId id="369" r:id="rId23"/>
    <p:sldId id="370" r:id="rId24"/>
    <p:sldId id="371" r:id="rId25"/>
    <p:sldId id="393" r:id="rId26"/>
    <p:sldId id="373" r:id="rId27"/>
    <p:sldId id="374" r:id="rId28"/>
    <p:sldId id="375" r:id="rId29"/>
    <p:sldId id="394" r:id="rId30"/>
    <p:sldId id="377" r:id="rId31"/>
    <p:sldId id="378" r:id="rId32"/>
    <p:sldId id="379" r:id="rId33"/>
    <p:sldId id="395" r:id="rId34"/>
    <p:sldId id="381" r:id="rId35"/>
    <p:sldId id="382" r:id="rId36"/>
    <p:sldId id="383" r:id="rId37"/>
    <p:sldId id="396" r:id="rId38"/>
    <p:sldId id="385" r:id="rId39"/>
    <p:sldId id="386" r:id="rId40"/>
    <p:sldId id="387" r:id="rId41"/>
    <p:sldId id="389" r:id="rId42"/>
    <p:sldId id="390" r:id="rId43"/>
    <p:sldId id="257" r:id="rId44"/>
    <p:sldId id="311" r:id="rId45"/>
    <p:sldId id="314" r:id="rId46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3580" autoAdjust="0"/>
  </p:normalViewPr>
  <p:slideViewPr>
    <p:cSldViewPr snapToGrid="0">
      <p:cViewPr varScale="1">
        <p:scale>
          <a:sx n="65" d="100"/>
          <a:sy n="65" d="100"/>
        </p:scale>
        <p:origin x="14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DE46C-2324-1A45-A774-50BEF1A9CA7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2D91A-D9B0-C346-A70E-D4AE02D64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99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Pelajari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tentang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evolusi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varietas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Australia yang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klasik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namun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beraneka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ragam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selalu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tempat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khusus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hati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pecinta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Australia.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Catatan-catatan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menyediakan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informasi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tambahan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usulan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poin-poin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diskusi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mengunduh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topik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sumber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daya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termasuk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presentasi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kunjungi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www.australianwinediscovered.com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3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– </a:t>
            </a:r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barel</a:t>
            </a:r>
            <a:r>
              <a:rPr lang="en-US" dirty="0"/>
              <a:t> </a:t>
            </a:r>
            <a:r>
              <a:rPr lang="en-US" dirty="0" err="1"/>
              <a:t>kayu</a:t>
            </a:r>
            <a:r>
              <a:rPr lang="en-US" dirty="0"/>
              <a:t> </a:t>
            </a:r>
            <a:r>
              <a:rPr lang="en-US" dirty="0" err="1"/>
              <a:t>memungkinkan</a:t>
            </a:r>
            <a:r>
              <a:rPr lang="en-US" dirty="0"/>
              <a:t> </a:t>
            </a:r>
            <a:r>
              <a:rPr lang="en-US" dirty="0" err="1"/>
              <a:t>masuknya</a:t>
            </a:r>
            <a:r>
              <a:rPr lang="en-US" dirty="0"/>
              <a:t> </a:t>
            </a:r>
            <a:r>
              <a:rPr lang="en-US" dirty="0" err="1"/>
              <a:t>oksigen</a:t>
            </a:r>
            <a:r>
              <a:rPr lang="en-US" dirty="0"/>
              <a:t>,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melunakkan</a:t>
            </a:r>
            <a:r>
              <a:rPr lang="en-US" dirty="0"/>
              <a:t> </a:t>
            </a:r>
            <a:r>
              <a:rPr lang="en-US" dirty="0" err="1"/>
              <a:t>anggurnya</a:t>
            </a:r>
            <a:r>
              <a:rPr lang="en-US" dirty="0"/>
              <a:t>, </a:t>
            </a:r>
            <a:r>
              <a:rPr lang="en-US" dirty="0" err="1"/>
              <a:t>membuatnya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diakses</a:t>
            </a:r>
            <a:r>
              <a:rPr lang="en-US" dirty="0"/>
              <a:t> pada </a:t>
            </a:r>
            <a:r>
              <a:rPr lang="en-US" dirty="0" err="1"/>
              <a:t>usia</a:t>
            </a:r>
            <a:r>
              <a:rPr lang="en-US" dirty="0"/>
              <a:t> </a:t>
            </a:r>
            <a:r>
              <a:rPr lang="en-US" dirty="0" err="1"/>
              <a:t>muda</a:t>
            </a:r>
            <a:r>
              <a:rPr lang="en-US" dirty="0"/>
              <a:t>.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anggur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fermentasi</a:t>
            </a:r>
            <a:r>
              <a:rPr lang="en-US" dirty="0"/>
              <a:t> </a:t>
            </a:r>
            <a:r>
              <a:rPr lang="en-US" dirty="0" err="1"/>
              <a:t>malolaktik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barel</a:t>
            </a:r>
            <a:r>
              <a:rPr lang="en-US" dirty="0"/>
              <a:t>, </a:t>
            </a:r>
            <a:r>
              <a:rPr lang="en-US" dirty="0" err="1"/>
              <a:t>tekstur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berkrim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mentega</a:t>
            </a:r>
            <a:r>
              <a:rPr lang="en-US" dirty="0"/>
              <a:t> pun </a:t>
            </a:r>
            <a:r>
              <a:rPr lang="en-US" dirty="0" err="1"/>
              <a:t>muncul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yang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unoaked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biasanya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focus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ketimbang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menerapkan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pendekatan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terlalu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Patut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dicatat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bahwa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kapasitas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mengubah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perbedaan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penggerak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mempengaruhi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keseluruhan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ekspresi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sekedar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penambahan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pengurangan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Peran Chardonnay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kurang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menonjol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Australia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variety wine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sparkling wine.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dipetik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mempertahankan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keasamannya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tinggi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sebelum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matang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acidity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turun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Chardonnay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tunggal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dideskripsikan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Blanc de Blancs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putihnya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bahasa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Perancis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menghasilkan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gurih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floral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acidity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Ketika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diberikan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khususnya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berkepanjangan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ragi (lees),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mengembangkan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hangat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hasil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utolysis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ragi. Ketika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produsen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berbuih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memutuskan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mencampur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campuran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padanannya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yaitu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Pinot Noir dan Pinot Meunier (yang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jarang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ditanam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Australia),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anggurnya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tendensi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pekat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PROGRAM KOMPLEMENTER: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Pelajari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tentang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bagaimana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dibuat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dalan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Berbuih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Australia,  yang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tersedia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www.australianwinediscovered.com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USULAN POIN UNTUK DISKUSI: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perbedaan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disimpan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disimpan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Kilang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Australia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memproduksi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disimpan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jangka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lama?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kontribusi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berbuih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campuran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98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AU" b="0" dirty="0">
              <a:effectLst/>
            </a:endParaRPr>
          </a:p>
          <a:p>
            <a:r>
              <a:rPr lang="en-AU" dirty="0"/>
              <a:t>Chardonnay </a:t>
            </a:r>
            <a:r>
              <a:rPr lang="en-AU" dirty="0" err="1"/>
              <a:t>tumbuh</a:t>
            </a:r>
            <a:r>
              <a:rPr lang="en-AU" dirty="0"/>
              <a:t> di 58 </a:t>
            </a:r>
            <a:r>
              <a:rPr lang="en-AU" dirty="0" err="1"/>
              <a:t>dari</a:t>
            </a:r>
            <a:r>
              <a:rPr lang="en-AU" dirty="0"/>
              <a:t> 65 </a:t>
            </a:r>
            <a:r>
              <a:rPr lang="en-AU" dirty="0" err="1"/>
              <a:t>wilayah</a:t>
            </a:r>
            <a:r>
              <a:rPr lang="en-AU" dirty="0"/>
              <a:t> </a:t>
            </a:r>
            <a:r>
              <a:rPr lang="en-AU" dirty="0" err="1"/>
              <a:t>anggur</a:t>
            </a:r>
            <a:r>
              <a:rPr lang="en-AU" baseline="0" dirty="0"/>
              <a:t> di Australia. Hal </a:t>
            </a:r>
            <a:r>
              <a:rPr lang="en-AU" baseline="0" dirty="0" err="1"/>
              <a:t>ini</a:t>
            </a:r>
            <a:r>
              <a:rPr lang="en-AU" baseline="0" dirty="0"/>
              <a:t> </a:t>
            </a:r>
            <a:r>
              <a:rPr lang="en-AU" baseline="0" dirty="0" err="1"/>
              <a:t>membuatnya</a:t>
            </a:r>
            <a:r>
              <a:rPr lang="en-AU" baseline="0" dirty="0"/>
              <a:t> </a:t>
            </a:r>
            <a:r>
              <a:rPr lang="en-AU" baseline="0" dirty="0" err="1"/>
              <a:t>menjadi</a:t>
            </a:r>
            <a:r>
              <a:rPr lang="en-AU" baseline="0" dirty="0"/>
              <a:t> </a:t>
            </a:r>
            <a:r>
              <a:rPr lang="en-AU" baseline="0" dirty="0" err="1"/>
              <a:t>varietas</a:t>
            </a:r>
            <a:r>
              <a:rPr lang="en-AU" baseline="0" dirty="0"/>
              <a:t> </a:t>
            </a:r>
            <a:r>
              <a:rPr lang="en-AU" i="1" baseline="0" dirty="0"/>
              <a:t>white wine</a:t>
            </a:r>
            <a:r>
              <a:rPr lang="en-AU" baseline="0" dirty="0"/>
              <a:t> yang paling </a:t>
            </a:r>
            <a:r>
              <a:rPr lang="en-AU" baseline="0" dirty="0" err="1"/>
              <a:t>banyak</a:t>
            </a:r>
            <a:r>
              <a:rPr lang="en-AU" baseline="0" dirty="0"/>
              <a:t> </a:t>
            </a:r>
            <a:r>
              <a:rPr lang="en-AU" baseline="0" dirty="0" err="1"/>
              <a:t>ditanam</a:t>
            </a:r>
            <a:r>
              <a:rPr lang="en-AU" baseline="0" dirty="0"/>
              <a:t> di Australia.</a:t>
            </a:r>
            <a:br>
              <a:rPr lang="en-AU" dirty="0"/>
            </a:br>
            <a:endParaRPr lang="en-A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PROGRAM KOMPLEMENTER: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Temukan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tentang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wilayah-wilayah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paling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terkemuka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www.australianwinediscovered.com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38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Victoria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paling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penghuni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Australia,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pabrik</a:t>
            </a:r>
            <a:endParaRPr lang="en-AU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dibandingkan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negara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lainnya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Keberagaman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geografisnya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memungkinkan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tiap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memproduksi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termasuk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1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sparkling wine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kualitas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terbaik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Yarra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Valley, Mornington Peninsula,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Beechworth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Macedon Ranges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Geelong.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hangat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berasal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Murray Darling,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Goulburn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Valley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Swan Hill.</a:t>
            </a:r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4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Kurang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jam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berkendara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sentra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bisnis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Melbourne, Yarra Valley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Australia yang paling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dijangkau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ruang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bawah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desa-desa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kuno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menarik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atraksi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budaya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produsen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makanan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pemandangan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ikonik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Keunggulan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wilayah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terus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berevolusi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Chardonnay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tumbuh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beragam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gayanya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biasanya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berkualitas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tinggi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tekstural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terkendali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biasanya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dipetik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gula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Baumé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mempertahankan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tingkat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keasaman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tinggi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Aroma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terdiri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mineral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floral. 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muncul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dimensi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gurih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58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Mornington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Peninsula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membangun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reputasi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produsen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kualitas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terbaik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sekaligus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menawarkan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retret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tepi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berkat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pantai-pantainya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Indah,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tenang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keindahan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alami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Terkenal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seimbang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Chardonnay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terdiri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halus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kerenyahan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disimpan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hingga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tekstur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kepekatan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sedang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hangat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kompleksitas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kaya.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Antisipasi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melon,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Chardonnay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diuntungkan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keasaman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alami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luar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dihasilkan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Mornington Peninsula,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menitikberatkan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pengendalian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struktur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ketat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membuat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wilayah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terkenal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99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Wilayah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Australia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Barat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terkonsentrasi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barat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Great Southern.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Beberapa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dekat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ibukota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negara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Perth,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Swan District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kebanyakan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terletak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jauh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selatan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Wilayah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mencakup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Blackwood Valley,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Geographe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Great Southern, Peel, Pemberton, Manjimup, Margaret River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Swan District. Di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fokus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wilayah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Australia Barat, Margaret River.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11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Margaret River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membangun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reputasi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internasional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berkualitas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terbaik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Australia. Lokasi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pesisir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membuat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sebuah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tempat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keindahan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alami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kebun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lokasi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beberapa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garis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pantai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paling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menakjubkan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dunia.</a:t>
            </a:r>
          </a:p>
          <a:p>
            <a:pPr rtl="0"/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Margaret River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mampu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memproduksi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menandingi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terbaik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dunia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Chardonnay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menampilkan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kematangan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kedalaman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tekstur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menyeluruh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keasaman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menyegarkan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memungkinkan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76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Negara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wilayah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individual,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mulai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tertua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paling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berkesinambungan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Australia – Hunter Valley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hingga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zona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pendukung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penghasil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volume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besar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Riverina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titik-titik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beriklim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Orange,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Tumbarumba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Canberra District (yang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tersebar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baik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NSW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sebuah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wilayah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NSW)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76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sedikit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jam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berkendara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sentra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bisnis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Sidney, Hunter Valley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hiburan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warga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Sidney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tertarik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sejarahnya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kaya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menikmati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Hunter. Chardonnay Hunter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dulu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dipresentasikan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oleh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cahaya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matahari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botol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’: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besar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aroma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kaya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tetesan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terasa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mentega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Namun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menikmati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sebuah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kebangkitan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kembali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selama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terakhir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produsen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masih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memproduksi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penuh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namun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tanpa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berlebihan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penggunaan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malolaktik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sedikit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Rasa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biasanya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berkisar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putih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hingga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acidity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berasal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batu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tulis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78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8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20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Australia Selatan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bertanggung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jawab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hampir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separuh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tahunan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Australia. Australia Selatan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juga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merupakan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beberapa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wilayah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paling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terkenal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tanaman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tertua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negara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33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Pecinta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kuliner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menikmati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berkunjung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berkendara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sentra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bisnis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Adelaide.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Pohon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ditanam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1870an,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namun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akibat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kesulitan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budidaya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era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tersebut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kebanyakan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sudah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1930an.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Kelahiran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kembali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wilayah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bermula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pembuat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bernama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Brian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Croser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menanam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1979,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mengenali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wilayah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tempat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terbaik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menanam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varietas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Adelaide Hills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premium,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menghasilkan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bertekstur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struktur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acidity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mendukung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AU" sz="1200" b="0" i="1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aging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bersaing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terbaik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dunia.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1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Walaupun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‘Tasmania’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satu-satunya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Tasmania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diakui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secara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resmi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pemerintah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negara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membagi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pulau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tujuh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berbeda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West, Pipers River, Tamar Valley, East Coast,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Derwent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Valley, Coal River Valley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Huon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Valley.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4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Tasmania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produsen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terbaik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terkenal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memproduksi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1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sparkling wine 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memenangkan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penghargaan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Pinot Noir, Chardonnay dan Riesling.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Tasmania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tanah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cocok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menghasilkan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kering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1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acidity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natural yang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menusuk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rasa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berkualitas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tinggi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Namun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tetap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terkendali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lembut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tanpa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terlalu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disimpan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tong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terlalu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terasa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kematangan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buahnya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memadai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Tasmania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digunakan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produksi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1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sparkling wine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berkualitas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tinggi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38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80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SEKARANG ADALAH SAAT YANG TEPAT UNTUK MENCICIPI DAN MENDISKUSIKAN BEBERAPA ANGGUR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PILIHAN 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ANDA</a:t>
            </a:r>
            <a:endParaRPr lang="en-AU" b="0" dirty="0">
              <a:effectLst/>
            </a:endParaRPr>
          </a:p>
          <a:p>
            <a:endParaRPr lang="en-AU" dirty="0"/>
          </a:p>
          <a:p>
            <a:r>
              <a:rPr lang="en-AU" dirty="0" err="1"/>
              <a:t>Fleksibilitas</a:t>
            </a:r>
            <a:r>
              <a:rPr lang="en-AU" baseline="0" dirty="0"/>
              <a:t> Chardonnay </a:t>
            </a:r>
            <a:r>
              <a:rPr lang="en-AU" baseline="0" dirty="0" err="1"/>
              <a:t>menjelaskan</a:t>
            </a:r>
            <a:r>
              <a:rPr lang="en-AU" baseline="0" dirty="0"/>
              <a:t> </a:t>
            </a:r>
            <a:r>
              <a:rPr lang="en-AU" baseline="0" dirty="0" err="1"/>
              <a:t>ketahanan</a:t>
            </a:r>
            <a:r>
              <a:rPr lang="en-AU" baseline="0" dirty="0"/>
              <a:t> </a:t>
            </a:r>
            <a:r>
              <a:rPr lang="en-AU" baseline="0" dirty="0" err="1"/>
              <a:t>varietas</a:t>
            </a:r>
            <a:r>
              <a:rPr lang="en-AU" baseline="0" dirty="0"/>
              <a:t> </a:t>
            </a:r>
            <a:r>
              <a:rPr lang="en-AU" baseline="0" dirty="0" err="1"/>
              <a:t>ini</a:t>
            </a:r>
            <a:r>
              <a:rPr lang="en-AU" baseline="0" dirty="0"/>
              <a:t> </a:t>
            </a:r>
            <a:r>
              <a:rPr lang="en-AU" baseline="0" dirty="0" err="1"/>
              <a:t>dalam</a:t>
            </a:r>
            <a:r>
              <a:rPr lang="en-AU" baseline="0" dirty="0"/>
              <a:t> </a:t>
            </a:r>
            <a:r>
              <a:rPr lang="en-AU" baseline="0" dirty="0" err="1"/>
              <a:t>pasar</a:t>
            </a:r>
            <a:r>
              <a:rPr lang="en-AU" baseline="0" dirty="0"/>
              <a:t> yang </a:t>
            </a:r>
            <a:r>
              <a:rPr lang="en-AU" baseline="0" dirty="0" err="1"/>
              <a:t>berubah-ubah</a:t>
            </a:r>
            <a:r>
              <a:rPr lang="en-AU" baseline="0" dirty="0"/>
              <a:t> </a:t>
            </a:r>
            <a:r>
              <a:rPr lang="en-AU" baseline="0" dirty="0" err="1"/>
              <a:t>seperti</a:t>
            </a:r>
            <a:r>
              <a:rPr lang="en-AU" baseline="0" dirty="0"/>
              <a:t> Australia. </a:t>
            </a:r>
            <a:r>
              <a:rPr lang="en-AU" baseline="0" dirty="0" err="1"/>
              <a:t>Anggur</a:t>
            </a:r>
            <a:r>
              <a:rPr lang="en-AU" baseline="0" dirty="0"/>
              <a:t> </a:t>
            </a:r>
            <a:r>
              <a:rPr lang="en-AU" baseline="0" dirty="0" err="1"/>
              <a:t>ini</a:t>
            </a:r>
            <a:r>
              <a:rPr lang="en-AU" baseline="0" dirty="0"/>
              <a:t> </a:t>
            </a:r>
            <a:r>
              <a:rPr lang="en-AU" baseline="0" dirty="0" err="1"/>
              <a:t>dapat</a:t>
            </a:r>
            <a:r>
              <a:rPr lang="en-AU" baseline="0" dirty="0"/>
              <a:t> </a:t>
            </a:r>
            <a:r>
              <a:rPr lang="en-AU" baseline="0" dirty="0" err="1"/>
              <a:t>mengekspresikan</a:t>
            </a:r>
            <a:r>
              <a:rPr lang="en-AU" baseline="0" dirty="0"/>
              <a:t> </a:t>
            </a:r>
            <a:r>
              <a:rPr lang="en-AU" baseline="0" dirty="0" err="1"/>
              <a:t>perkebunan</a:t>
            </a:r>
            <a:r>
              <a:rPr lang="en-AU" baseline="0" dirty="0"/>
              <a:t> </a:t>
            </a:r>
            <a:r>
              <a:rPr lang="en-AU" baseline="0" dirty="0" err="1"/>
              <a:t>anggur</a:t>
            </a:r>
            <a:r>
              <a:rPr lang="en-AU" baseline="0" dirty="0"/>
              <a:t> </a:t>
            </a:r>
            <a:r>
              <a:rPr lang="en-AU" baseline="0" dirty="0" err="1"/>
              <a:t>dimana</a:t>
            </a:r>
            <a:r>
              <a:rPr lang="en-AU" baseline="0" dirty="0"/>
              <a:t> </a:t>
            </a:r>
            <a:r>
              <a:rPr lang="en-AU" baseline="0" dirty="0" err="1"/>
              <a:t>buahnya</a:t>
            </a:r>
            <a:r>
              <a:rPr lang="en-AU" baseline="0" dirty="0"/>
              <a:t> </a:t>
            </a:r>
            <a:r>
              <a:rPr lang="en-AU" baseline="0" dirty="0" err="1"/>
              <a:t>tumbuh</a:t>
            </a:r>
            <a:r>
              <a:rPr lang="en-AU" baseline="0" dirty="0"/>
              <a:t> </a:t>
            </a:r>
            <a:r>
              <a:rPr lang="en-AU" baseline="0" dirty="0" err="1"/>
              <a:t>subur</a:t>
            </a:r>
            <a:r>
              <a:rPr lang="en-AU" baseline="0" dirty="0"/>
              <a:t>, </a:t>
            </a:r>
            <a:r>
              <a:rPr lang="en-AU" baseline="0" dirty="0" err="1"/>
              <a:t>tetapi</a:t>
            </a:r>
            <a:r>
              <a:rPr lang="en-AU" baseline="0" dirty="0"/>
              <a:t> </a:t>
            </a:r>
            <a:r>
              <a:rPr lang="en-AU" baseline="0" dirty="0" err="1"/>
              <a:t>dapat</a:t>
            </a:r>
            <a:r>
              <a:rPr lang="en-AU" baseline="0" dirty="0"/>
              <a:t> juga </a:t>
            </a:r>
            <a:r>
              <a:rPr lang="en-AU" baseline="0" dirty="0" err="1"/>
              <a:t>menjadi</a:t>
            </a:r>
            <a:r>
              <a:rPr lang="en-AU" baseline="0" dirty="0"/>
              <a:t> </a:t>
            </a:r>
            <a:r>
              <a:rPr lang="en-AU" baseline="0" dirty="0" err="1"/>
              <a:t>kanvas</a:t>
            </a:r>
            <a:r>
              <a:rPr lang="en-AU" baseline="0" dirty="0"/>
              <a:t> </a:t>
            </a:r>
            <a:r>
              <a:rPr lang="en-AU" baseline="0" dirty="0" err="1"/>
              <a:t>bagi</a:t>
            </a:r>
            <a:r>
              <a:rPr lang="en-AU" baseline="0" dirty="0"/>
              <a:t> </a:t>
            </a:r>
            <a:r>
              <a:rPr lang="en-AU" baseline="0" dirty="0" err="1"/>
              <a:t>eksperimentasi</a:t>
            </a:r>
            <a:r>
              <a:rPr lang="en-AU" baseline="0" dirty="0"/>
              <a:t> </a:t>
            </a:r>
            <a:r>
              <a:rPr lang="en-AU" baseline="0" dirty="0" err="1"/>
              <a:t>pembuat</a:t>
            </a:r>
            <a:r>
              <a:rPr lang="en-AU" baseline="0" dirty="0"/>
              <a:t> </a:t>
            </a:r>
            <a:r>
              <a:rPr lang="en-AU" baseline="0" dirty="0" err="1"/>
              <a:t>anggurnya</a:t>
            </a:r>
            <a:r>
              <a:rPr lang="en-AU" baseline="0" dirty="0"/>
              <a:t>. </a:t>
            </a:r>
            <a:r>
              <a:rPr lang="en-AU" baseline="0" dirty="0" err="1"/>
              <a:t>Revolusi</a:t>
            </a:r>
            <a:r>
              <a:rPr lang="en-AU" baseline="0" dirty="0"/>
              <a:t> Chardonnay </a:t>
            </a:r>
            <a:r>
              <a:rPr lang="en-AU" baseline="0" dirty="0" err="1"/>
              <a:t>telah</a:t>
            </a:r>
            <a:r>
              <a:rPr lang="en-AU" baseline="0" dirty="0"/>
              <a:t> </a:t>
            </a:r>
            <a:r>
              <a:rPr lang="en-AU" baseline="0" dirty="0" err="1"/>
              <a:t>memberikan</a:t>
            </a:r>
            <a:r>
              <a:rPr lang="en-AU" baseline="0" dirty="0"/>
              <a:t> para </a:t>
            </a:r>
            <a:r>
              <a:rPr lang="en-AU" baseline="0" dirty="0" err="1"/>
              <a:t>pembuat</a:t>
            </a:r>
            <a:r>
              <a:rPr lang="en-AU" baseline="0" dirty="0"/>
              <a:t> </a:t>
            </a:r>
            <a:r>
              <a:rPr lang="en-AU" baseline="0" dirty="0" err="1"/>
              <a:t>anggur</a:t>
            </a:r>
            <a:r>
              <a:rPr lang="en-AU" baseline="0" dirty="0"/>
              <a:t> di Australia </a:t>
            </a:r>
            <a:r>
              <a:rPr lang="en-AU" baseline="0" dirty="0" err="1"/>
              <a:t>izin</a:t>
            </a:r>
            <a:r>
              <a:rPr lang="en-AU" baseline="0" dirty="0"/>
              <a:t> </a:t>
            </a:r>
            <a:r>
              <a:rPr lang="en-AU" baseline="0" dirty="0" err="1"/>
              <a:t>untuk</a:t>
            </a:r>
            <a:r>
              <a:rPr lang="en-AU" baseline="0" dirty="0"/>
              <a:t> </a:t>
            </a:r>
            <a:r>
              <a:rPr lang="en-AU" baseline="0" dirty="0" err="1"/>
              <a:t>merangkul</a:t>
            </a:r>
            <a:r>
              <a:rPr lang="en-AU" baseline="0" dirty="0"/>
              <a:t> </a:t>
            </a:r>
            <a:r>
              <a:rPr lang="en-AU" baseline="0" dirty="0" err="1"/>
              <a:t>semua</a:t>
            </a:r>
            <a:r>
              <a:rPr lang="en-AU" baseline="0" dirty="0"/>
              <a:t> rasa dan </a:t>
            </a:r>
            <a:r>
              <a:rPr lang="en-AU" baseline="0" dirty="0" err="1"/>
              <a:t>karakteristik</a:t>
            </a:r>
            <a:r>
              <a:rPr lang="en-AU" baseline="0" dirty="0"/>
              <a:t> </a:t>
            </a:r>
            <a:r>
              <a:rPr lang="en-AU" baseline="0" dirty="0" err="1"/>
              <a:t>dari</a:t>
            </a:r>
            <a:r>
              <a:rPr lang="en-AU" baseline="0" dirty="0"/>
              <a:t> </a:t>
            </a:r>
            <a:r>
              <a:rPr lang="en-AU" baseline="0" dirty="0" err="1"/>
              <a:t>varietas</a:t>
            </a:r>
            <a:r>
              <a:rPr lang="en-AU" baseline="0" dirty="0"/>
              <a:t> yang </a:t>
            </a:r>
            <a:r>
              <a:rPr lang="en-AU" baseline="0" dirty="0" err="1"/>
              <a:t>menarik</a:t>
            </a:r>
            <a:r>
              <a:rPr lang="en-AU" baseline="0" dirty="0"/>
              <a:t> </a:t>
            </a:r>
            <a:r>
              <a:rPr lang="en-AU" baseline="0" dirty="0" err="1"/>
              <a:t>ini</a:t>
            </a:r>
            <a:r>
              <a:rPr lang="en-AU" baseline="0" dirty="0"/>
              <a:t>, dan </a:t>
            </a:r>
            <a:r>
              <a:rPr lang="en-AU" baseline="0" dirty="0" err="1"/>
              <a:t>sebagai</a:t>
            </a:r>
            <a:r>
              <a:rPr lang="en-AU" baseline="0" dirty="0"/>
              <a:t> </a:t>
            </a:r>
            <a:r>
              <a:rPr lang="en-AU" baseline="0" dirty="0" err="1"/>
              <a:t>akibatnya</a:t>
            </a:r>
            <a:r>
              <a:rPr lang="en-AU" baseline="0" dirty="0"/>
              <a:t> </a:t>
            </a:r>
            <a:r>
              <a:rPr lang="en-AU" baseline="0" dirty="0" err="1"/>
              <a:t>peminum</a:t>
            </a:r>
            <a:r>
              <a:rPr lang="en-AU" baseline="0" dirty="0"/>
              <a:t> </a:t>
            </a:r>
            <a:r>
              <a:rPr lang="en-AU" baseline="0" dirty="0" err="1"/>
              <a:t>anggur</a:t>
            </a:r>
            <a:r>
              <a:rPr lang="en-AU" baseline="0" dirty="0"/>
              <a:t> </a:t>
            </a:r>
            <a:r>
              <a:rPr lang="en-AU" baseline="0" dirty="0" err="1"/>
              <a:t>merangkul</a:t>
            </a:r>
            <a:r>
              <a:rPr lang="en-AU" baseline="0" dirty="0"/>
              <a:t> pula </a:t>
            </a:r>
            <a:r>
              <a:rPr lang="en-AU" baseline="0" dirty="0" err="1"/>
              <a:t>kemunculannya</a:t>
            </a:r>
            <a:r>
              <a:rPr lang="en-AU" baseline="0" dirty="0"/>
              <a:t> </a:t>
            </a:r>
            <a:r>
              <a:rPr lang="en-AU" baseline="0" dirty="0" err="1"/>
              <a:t>kembali</a:t>
            </a:r>
            <a:r>
              <a:rPr lang="en-AU" baseline="0" dirty="0"/>
              <a:t>, </a:t>
            </a:r>
            <a:r>
              <a:rPr lang="en-AU" baseline="0" dirty="0" err="1"/>
              <a:t>dari</a:t>
            </a:r>
            <a:r>
              <a:rPr lang="en-AU" baseline="0" dirty="0"/>
              <a:t> </a:t>
            </a:r>
            <a:r>
              <a:rPr lang="en-AU" baseline="0" dirty="0" err="1"/>
              <a:t>ekspresi</a:t>
            </a:r>
            <a:r>
              <a:rPr lang="en-AU" baseline="0" dirty="0"/>
              <a:t> </a:t>
            </a:r>
            <a:r>
              <a:rPr lang="en-AU" baseline="0" dirty="0" err="1"/>
              <a:t>iklim</a:t>
            </a:r>
            <a:r>
              <a:rPr lang="en-AU" baseline="0" dirty="0"/>
              <a:t> </a:t>
            </a:r>
            <a:r>
              <a:rPr lang="en-AU" baseline="0" dirty="0" err="1"/>
              <a:t>sejuk</a:t>
            </a:r>
            <a:r>
              <a:rPr lang="en-AU" baseline="0" dirty="0"/>
              <a:t> yang ramping dan </a:t>
            </a:r>
            <a:r>
              <a:rPr lang="en-AU" baseline="0" dirty="0" err="1"/>
              <a:t>bertekstur</a:t>
            </a:r>
            <a:r>
              <a:rPr lang="en-AU" baseline="0" dirty="0"/>
              <a:t> </a:t>
            </a:r>
            <a:r>
              <a:rPr lang="en-AU" baseline="0" dirty="0" err="1"/>
              <a:t>ringan</a:t>
            </a:r>
            <a:r>
              <a:rPr lang="en-AU" baseline="0" dirty="0"/>
              <a:t> </a:t>
            </a:r>
            <a:r>
              <a:rPr lang="en-AU" baseline="0" dirty="0" err="1"/>
              <a:t>hingga</a:t>
            </a:r>
            <a:r>
              <a:rPr lang="en-AU" baseline="0" dirty="0"/>
              <a:t> yang </a:t>
            </a:r>
            <a:r>
              <a:rPr lang="en-AU" baseline="0" dirty="0" err="1"/>
              <a:t>bertekstur</a:t>
            </a:r>
            <a:r>
              <a:rPr lang="en-AU" baseline="0" dirty="0"/>
              <a:t> </a:t>
            </a:r>
            <a:r>
              <a:rPr lang="en-AU" baseline="0" dirty="0" err="1"/>
              <a:t>pekat</a:t>
            </a:r>
            <a:r>
              <a:rPr lang="en-AU" baseline="0" dirty="0"/>
              <a:t>,  </a:t>
            </a:r>
            <a:r>
              <a:rPr lang="en-AU" baseline="0" dirty="0" err="1"/>
              <a:t>versi</a:t>
            </a:r>
            <a:r>
              <a:rPr lang="en-AU" baseline="0" dirty="0"/>
              <a:t> yang kaya dan </a:t>
            </a:r>
            <a:r>
              <a:rPr lang="en-AU" baseline="0" dirty="0" err="1"/>
              <a:t>matang</a:t>
            </a:r>
            <a:r>
              <a:rPr lang="en-AU" baseline="0" dirty="0"/>
              <a:t> </a:t>
            </a:r>
            <a:r>
              <a:rPr lang="en-AU" baseline="0" dirty="0" err="1"/>
              <a:t>dari</a:t>
            </a:r>
            <a:r>
              <a:rPr lang="en-AU" baseline="0" dirty="0"/>
              <a:t> </a:t>
            </a:r>
            <a:r>
              <a:rPr lang="en-AU" baseline="0" dirty="0" err="1"/>
              <a:t>iklim</a:t>
            </a:r>
            <a:r>
              <a:rPr lang="en-AU" baseline="0" dirty="0"/>
              <a:t> yang </a:t>
            </a:r>
            <a:r>
              <a:rPr lang="en-AU" baseline="0" dirty="0" err="1"/>
              <a:t>lebih</a:t>
            </a:r>
            <a:r>
              <a:rPr lang="en-AU" baseline="0" dirty="0"/>
              <a:t> </a:t>
            </a:r>
            <a:r>
              <a:rPr lang="en-AU" baseline="0" dirty="0" err="1"/>
              <a:t>hangat</a:t>
            </a:r>
            <a:r>
              <a:rPr lang="en-AU" baseline="0" dirty="0"/>
              <a:t>.</a:t>
            </a:r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771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perangkat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pendukung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sumber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kunjungi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www.australianwinediscovered.com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pertanyaan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kirimkan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surel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discovered@wineaustralia.com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Ini</a:t>
            </a:r>
            <a:r>
              <a:rPr lang="en-AU" dirty="0"/>
              <a:t> </a:t>
            </a:r>
            <a:r>
              <a:rPr lang="en-AU" dirty="0" err="1"/>
              <a:t>merupakan</a:t>
            </a:r>
            <a:r>
              <a:rPr lang="en-AU" dirty="0"/>
              <a:t> </a:t>
            </a:r>
            <a:r>
              <a:rPr lang="en-AU" dirty="0" err="1"/>
              <a:t>peluang</a:t>
            </a:r>
            <a:r>
              <a:rPr lang="en-AU" dirty="0"/>
              <a:t> yang </a:t>
            </a:r>
            <a:r>
              <a:rPr lang="en-AU" dirty="0" err="1"/>
              <a:t>baik</a:t>
            </a:r>
            <a:r>
              <a:rPr lang="en-AU" dirty="0"/>
              <a:t> </a:t>
            </a:r>
            <a:r>
              <a:rPr lang="en-AU" dirty="0" err="1"/>
              <a:t>untuk</a:t>
            </a:r>
            <a:r>
              <a:rPr lang="en-AU" dirty="0"/>
              <a:t> </a:t>
            </a:r>
            <a:r>
              <a:rPr lang="en-AU" dirty="0" err="1"/>
              <a:t>memberikan</a:t>
            </a:r>
            <a:r>
              <a:rPr lang="en-AU" dirty="0"/>
              <a:t> </a:t>
            </a:r>
            <a:r>
              <a:rPr lang="en-AU" dirty="0" err="1"/>
              <a:t>semua</a:t>
            </a:r>
            <a:r>
              <a:rPr lang="en-AU" dirty="0"/>
              <a:t> orang </a:t>
            </a:r>
            <a:r>
              <a:rPr lang="en-AU" dirty="0" err="1"/>
              <a:t>kesempatan</a:t>
            </a:r>
            <a:r>
              <a:rPr lang="en-AU" dirty="0"/>
              <a:t> </a:t>
            </a:r>
            <a:r>
              <a:rPr lang="en-AU" dirty="0" err="1"/>
              <a:t>untuk</a:t>
            </a:r>
            <a:r>
              <a:rPr lang="en-AU" dirty="0"/>
              <a:t> </a:t>
            </a:r>
            <a:r>
              <a:rPr lang="en-AU" dirty="0" err="1"/>
              <a:t>mencicipi</a:t>
            </a:r>
            <a:r>
              <a:rPr lang="en-AU" dirty="0"/>
              <a:t> </a:t>
            </a:r>
            <a:r>
              <a:rPr lang="en-AU" dirty="0" err="1"/>
              <a:t>anggur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Chardonnay</a:t>
            </a:r>
            <a:r>
              <a:rPr lang="en-AU" dirty="0"/>
              <a:t> </a:t>
            </a:r>
            <a:r>
              <a:rPr lang="en-AU" dirty="0" err="1"/>
              <a:t>klasik</a:t>
            </a:r>
            <a:r>
              <a:rPr lang="en-AU" dirty="0"/>
              <a:t> Australia.</a:t>
            </a:r>
          </a:p>
          <a:p>
            <a:r>
              <a:rPr lang="en-AU" dirty="0" err="1"/>
              <a:t>Icip-icip</a:t>
            </a:r>
            <a:r>
              <a:rPr lang="en-AU" dirty="0"/>
              <a:t> yang </a:t>
            </a:r>
            <a:r>
              <a:rPr lang="en-AU" dirty="0" err="1"/>
              <a:t>lengkap</a:t>
            </a:r>
            <a:r>
              <a:rPr lang="en-AU" dirty="0"/>
              <a:t> </a:t>
            </a:r>
            <a:r>
              <a:rPr lang="en-AU" dirty="0" err="1"/>
              <a:t>akan</a:t>
            </a:r>
            <a:r>
              <a:rPr lang="en-AU" dirty="0"/>
              <a:t> </a:t>
            </a:r>
            <a:r>
              <a:rPr lang="en-AU" dirty="0" err="1"/>
              <a:t>dilakukan</a:t>
            </a:r>
            <a:r>
              <a:rPr lang="en-AU" dirty="0"/>
              <a:t> </a:t>
            </a:r>
            <a:r>
              <a:rPr lang="en-AU" dirty="0" err="1"/>
              <a:t>kemudian</a:t>
            </a:r>
            <a:r>
              <a:rPr lang="en-AU" dirty="0"/>
              <a:t> pada program.</a:t>
            </a:r>
          </a:p>
          <a:p>
            <a:endParaRPr lang="en-AU" dirty="0"/>
          </a:p>
          <a:p>
            <a:r>
              <a:rPr lang="en-AU" dirty="0"/>
              <a:t>Chardonnay </a:t>
            </a:r>
            <a:r>
              <a:rPr lang="en-AU" dirty="0" err="1"/>
              <a:t>adalah</a:t>
            </a:r>
            <a:r>
              <a:rPr lang="en-AU" baseline="0" dirty="0"/>
              <a:t> </a:t>
            </a:r>
            <a:r>
              <a:rPr lang="en-AU" baseline="0" dirty="0" err="1"/>
              <a:t>varietas</a:t>
            </a:r>
            <a:r>
              <a:rPr lang="en-AU" baseline="0" dirty="0"/>
              <a:t> </a:t>
            </a:r>
            <a:r>
              <a:rPr lang="en-AU" baseline="0" dirty="0" err="1"/>
              <a:t>anggur</a:t>
            </a:r>
            <a:r>
              <a:rPr lang="en-AU" baseline="0" dirty="0"/>
              <a:t> </a:t>
            </a:r>
            <a:r>
              <a:rPr lang="en-AU" baseline="0" dirty="0" err="1"/>
              <a:t>putih</a:t>
            </a:r>
            <a:r>
              <a:rPr lang="en-AU" baseline="0" dirty="0"/>
              <a:t> paling </a:t>
            </a:r>
            <a:r>
              <a:rPr lang="en-AU" baseline="0" dirty="0" err="1"/>
              <a:t>banyak</a:t>
            </a:r>
            <a:r>
              <a:rPr lang="en-AU" baseline="0" dirty="0"/>
              <a:t> </a:t>
            </a:r>
            <a:r>
              <a:rPr lang="en-AU" baseline="0" dirty="0" err="1"/>
              <a:t>ditanam</a:t>
            </a:r>
            <a:r>
              <a:rPr lang="en-AU" baseline="0" dirty="0"/>
              <a:t> di Australia, yang </a:t>
            </a:r>
            <a:r>
              <a:rPr lang="en-AU" baseline="0" dirty="0" err="1"/>
              <a:t>diubah</a:t>
            </a:r>
            <a:r>
              <a:rPr lang="en-AU" baseline="0" dirty="0"/>
              <a:t> </a:t>
            </a:r>
            <a:r>
              <a:rPr lang="en-AU" baseline="0" dirty="0" err="1"/>
              <a:t>menjadi</a:t>
            </a:r>
            <a:r>
              <a:rPr lang="en-AU" baseline="0" dirty="0"/>
              <a:t> </a:t>
            </a:r>
            <a:r>
              <a:rPr lang="en-AU" baseline="0" dirty="0" err="1"/>
              <a:t>anggur</a:t>
            </a:r>
            <a:r>
              <a:rPr lang="en-AU" baseline="0" dirty="0"/>
              <a:t> </a:t>
            </a:r>
            <a:r>
              <a:rPr lang="en-AU" baseline="0" dirty="0" err="1"/>
              <a:t>dengan</a:t>
            </a:r>
            <a:r>
              <a:rPr lang="en-AU" baseline="0" dirty="0"/>
              <a:t> </a:t>
            </a:r>
            <a:r>
              <a:rPr lang="en-AU" baseline="0" dirty="0" err="1"/>
              <a:t>berbagai</a:t>
            </a:r>
            <a:r>
              <a:rPr lang="en-AU" baseline="0" dirty="0"/>
              <a:t> </a:t>
            </a:r>
            <a:r>
              <a:rPr lang="en-AU" baseline="0" dirty="0" err="1"/>
              <a:t>gaya</a:t>
            </a:r>
            <a:r>
              <a:rPr lang="en-AU" baseline="0" dirty="0"/>
              <a:t> dan </a:t>
            </a:r>
            <a:r>
              <a:rPr lang="en-AU" baseline="0" dirty="0" err="1"/>
              <a:t>ekspresi</a:t>
            </a:r>
            <a:r>
              <a:rPr lang="en-AU" baseline="0" dirty="0"/>
              <a:t>, yang </a:t>
            </a:r>
            <a:r>
              <a:rPr lang="en-AU" baseline="0" dirty="0" err="1"/>
              <a:t>menampilkan</a:t>
            </a:r>
            <a:r>
              <a:rPr lang="en-AU" baseline="0" dirty="0"/>
              <a:t> </a:t>
            </a:r>
            <a:r>
              <a:rPr lang="en-AU" baseline="0" dirty="0" err="1"/>
              <a:t>perbedaan</a:t>
            </a:r>
            <a:r>
              <a:rPr lang="en-AU" baseline="0" dirty="0"/>
              <a:t> </a:t>
            </a:r>
            <a:r>
              <a:rPr lang="en-AU" baseline="0" dirty="0" err="1"/>
              <a:t>dari</a:t>
            </a:r>
            <a:r>
              <a:rPr lang="en-AU" baseline="0" dirty="0"/>
              <a:t> </a:t>
            </a:r>
            <a:r>
              <a:rPr lang="en-AU" baseline="0" dirty="0" err="1"/>
              <a:t>berbagai</a:t>
            </a:r>
            <a:r>
              <a:rPr lang="en-AU" baseline="0" dirty="0"/>
              <a:t> wilayah </a:t>
            </a:r>
            <a:r>
              <a:rPr lang="en-AU" baseline="0" dirty="0" err="1"/>
              <a:t>tempat</a:t>
            </a:r>
            <a:r>
              <a:rPr lang="en-AU" baseline="0" dirty="0"/>
              <a:t> </a:t>
            </a:r>
            <a:r>
              <a:rPr lang="en-AU" baseline="0" dirty="0" err="1"/>
              <a:t>tumbuhnya</a:t>
            </a:r>
            <a:r>
              <a:rPr lang="en-AU" baseline="0" dirty="0"/>
              <a:t> dan </a:t>
            </a:r>
            <a:r>
              <a:rPr lang="en-AU" baseline="0" dirty="0" err="1"/>
              <a:t>pengaruh</a:t>
            </a:r>
            <a:r>
              <a:rPr lang="en-AU" baseline="0" dirty="0"/>
              <a:t> </a:t>
            </a:r>
            <a:r>
              <a:rPr lang="en-AU" baseline="0" dirty="0" err="1"/>
              <a:t>artistik</a:t>
            </a:r>
            <a:r>
              <a:rPr lang="en-AU" baseline="0" dirty="0"/>
              <a:t> </a:t>
            </a:r>
            <a:r>
              <a:rPr lang="en-AU" baseline="0" dirty="0" err="1"/>
              <a:t>dari</a:t>
            </a:r>
            <a:r>
              <a:rPr lang="en-AU" baseline="0" dirty="0"/>
              <a:t> </a:t>
            </a:r>
            <a:r>
              <a:rPr lang="en-AU" baseline="0" dirty="0" err="1"/>
              <a:t>pembuat</a:t>
            </a:r>
            <a:r>
              <a:rPr lang="en-AU" baseline="0" dirty="0"/>
              <a:t> </a:t>
            </a:r>
            <a:r>
              <a:rPr lang="en-AU" baseline="0" dirty="0" err="1"/>
              <a:t>anggurnya</a:t>
            </a:r>
            <a:r>
              <a:rPr lang="en-AU" baseline="0" dirty="0"/>
              <a:t>.</a:t>
            </a:r>
          </a:p>
          <a:p>
            <a:r>
              <a:rPr lang="en-AU" baseline="0" dirty="0" err="1"/>
              <a:t>Tidak</a:t>
            </a:r>
            <a:r>
              <a:rPr lang="en-AU" baseline="0" dirty="0"/>
              <a:t> </a:t>
            </a:r>
            <a:r>
              <a:rPr lang="en-AU" baseline="0" dirty="0" err="1"/>
              <a:t>pernah</a:t>
            </a:r>
            <a:r>
              <a:rPr lang="en-AU" baseline="0" dirty="0"/>
              <a:t> </a:t>
            </a:r>
            <a:r>
              <a:rPr lang="en-AU" baseline="0" dirty="0" err="1"/>
              <a:t>ada</a:t>
            </a:r>
            <a:r>
              <a:rPr lang="en-AU" baseline="0" dirty="0"/>
              <a:t> yang </a:t>
            </a:r>
            <a:r>
              <a:rPr lang="en-AU" baseline="0" dirty="0" err="1"/>
              <a:t>khas</a:t>
            </a:r>
            <a:r>
              <a:rPr lang="en-AU" baseline="0" dirty="0"/>
              <a:t> Chardonnay. </a:t>
            </a:r>
            <a:r>
              <a:rPr lang="en-AU" baseline="0" dirty="0" err="1"/>
              <a:t>Ekspresi</a:t>
            </a:r>
            <a:r>
              <a:rPr lang="en-AU" baseline="0" dirty="0"/>
              <a:t> Australia </a:t>
            </a:r>
            <a:r>
              <a:rPr lang="en-AU" baseline="0" dirty="0" err="1"/>
              <a:t>akan</a:t>
            </a:r>
            <a:r>
              <a:rPr lang="en-AU" baseline="0" dirty="0"/>
              <a:t> </a:t>
            </a:r>
            <a:r>
              <a:rPr lang="en-AU" baseline="0" dirty="0" err="1"/>
              <a:t>varietas</a:t>
            </a:r>
            <a:r>
              <a:rPr lang="en-AU" baseline="0" dirty="0"/>
              <a:t> </a:t>
            </a:r>
            <a:r>
              <a:rPr lang="en-AU" baseline="0" dirty="0" err="1"/>
              <a:t>ini</a:t>
            </a:r>
            <a:r>
              <a:rPr lang="en-AU" baseline="0" dirty="0"/>
              <a:t> </a:t>
            </a:r>
            <a:r>
              <a:rPr lang="en-AU" baseline="0" dirty="0" err="1"/>
              <a:t>terinformasi</a:t>
            </a:r>
            <a:r>
              <a:rPr lang="en-AU" baseline="0" dirty="0"/>
              <a:t> </a:t>
            </a:r>
            <a:r>
              <a:rPr lang="en-AU" baseline="0" dirty="0" err="1"/>
              <a:t>dari</a:t>
            </a:r>
            <a:r>
              <a:rPr lang="en-AU" baseline="0" dirty="0"/>
              <a:t> </a:t>
            </a:r>
            <a:r>
              <a:rPr lang="en-AU" baseline="0" dirty="0" err="1"/>
              <a:t>iklim</a:t>
            </a:r>
            <a:r>
              <a:rPr lang="en-AU" baseline="0" dirty="0"/>
              <a:t> </a:t>
            </a:r>
            <a:r>
              <a:rPr lang="en-AU" baseline="0" dirty="0" err="1"/>
              <a:t>dan</a:t>
            </a:r>
            <a:r>
              <a:rPr lang="en-AU" baseline="0" dirty="0"/>
              <a:t> </a:t>
            </a:r>
            <a:r>
              <a:rPr lang="en-AU" baseline="0" dirty="0" err="1"/>
              <a:t>geografi</a:t>
            </a:r>
            <a:r>
              <a:rPr lang="en-AU" baseline="0" dirty="0"/>
              <a:t> </a:t>
            </a:r>
            <a:r>
              <a:rPr lang="en-AU" baseline="0" dirty="0" err="1"/>
              <a:t>wilayah</a:t>
            </a:r>
            <a:r>
              <a:rPr lang="en-AU" baseline="0" dirty="0"/>
              <a:t> </a:t>
            </a:r>
            <a:r>
              <a:rPr lang="en-AU" baseline="0" dirty="0" err="1"/>
              <a:t>tempat</a:t>
            </a:r>
            <a:r>
              <a:rPr lang="en-AU" baseline="0" dirty="0"/>
              <a:t> </a:t>
            </a:r>
            <a:r>
              <a:rPr lang="en-AU" baseline="0" dirty="0" err="1"/>
              <a:t>tumbuhnya</a:t>
            </a:r>
            <a:r>
              <a:rPr lang="en-AU" baseline="0" dirty="0"/>
              <a:t>, </a:t>
            </a:r>
            <a:r>
              <a:rPr lang="en-AU" baseline="0" dirty="0" err="1"/>
              <a:t>dan</a:t>
            </a:r>
            <a:r>
              <a:rPr lang="en-AU" baseline="0" dirty="0"/>
              <a:t> </a:t>
            </a:r>
            <a:r>
              <a:rPr lang="en-AU" baseline="0" dirty="0" err="1"/>
              <a:t>dari</a:t>
            </a:r>
            <a:r>
              <a:rPr lang="en-AU" baseline="0" dirty="0"/>
              <a:t> </a:t>
            </a:r>
            <a:r>
              <a:rPr lang="en-AU" baseline="0" dirty="0" err="1"/>
              <a:t>pengaruh</a:t>
            </a:r>
            <a:r>
              <a:rPr lang="en-AU" baseline="0" dirty="0"/>
              <a:t> para </a:t>
            </a:r>
            <a:r>
              <a:rPr lang="en-AU" baseline="0" dirty="0" err="1"/>
              <a:t>pembuat</a:t>
            </a:r>
            <a:r>
              <a:rPr lang="en-AU" baseline="0" dirty="0"/>
              <a:t> </a:t>
            </a:r>
            <a:r>
              <a:rPr lang="en-AU" baseline="0" dirty="0" err="1"/>
              <a:t>anggurnya</a:t>
            </a:r>
            <a:r>
              <a:rPr lang="en-AU" baseline="0" dirty="0"/>
              <a:t>.</a:t>
            </a:r>
          </a:p>
          <a:p>
            <a:r>
              <a:rPr lang="en-AU" baseline="0" dirty="0" err="1"/>
              <a:t>Selain</a:t>
            </a:r>
            <a:r>
              <a:rPr lang="en-AU" baseline="0" dirty="0"/>
              <a:t> </a:t>
            </a:r>
            <a:r>
              <a:rPr lang="en-AU" baseline="0" dirty="0" err="1"/>
              <a:t>sebagai</a:t>
            </a:r>
            <a:r>
              <a:rPr lang="en-AU" baseline="0" dirty="0"/>
              <a:t> </a:t>
            </a:r>
            <a:r>
              <a:rPr lang="en-AU" baseline="0" dirty="0" err="1"/>
              <a:t>anggur</a:t>
            </a:r>
            <a:r>
              <a:rPr lang="en-AU" baseline="0" dirty="0"/>
              <a:t> </a:t>
            </a:r>
            <a:r>
              <a:rPr lang="en-AU" baseline="0" dirty="0" err="1"/>
              <a:t>meja</a:t>
            </a:r>
            <a:r>
              <a:rPr lang="en-AU" baseline="0" dirty="0"/>
              <a:t> </a:t>
            </a:r>
            <a:r>
              <a:rPr lang="en-AU" baseline="0" dirty="0" err="1"/>
              <a:t>tidak</a:t>
            </a:r>
            <a:r>
              <a:rPr lang="en-AU" baseline="0" dirty="0"/>
              <a:t> </a:t>
            </a:r>
            <a:r>
              <a:rPr lang="en-AU" baseline="0" dirty="0" err="1"/>
              <a:t>berbuih</a:t>
            </a:r>
            <a:r>
              <a:rPr lang="en-AU" baseline="0" dirty="0"/>
              <a:t>, </a:t>
            </a:r>
            <a:r>
              <a:rPr lang="en-AU" baseline="0" dirty="0" err="1"/>
              <a:t>pembuat</a:t>
            </a:r>
            <a:r>
              <a:rPr lang="en-AU" baseline="0" dirty="0"/>
              <a:t> </a:t>
            </a:r>
            <a:r>
              <a:rPr lang="en-AU" baseline="0" dirty="0" err="1"/>
              <a:t>anggur</a:t>
            </a:r>
            <a:r>
              <a:rPr lang="en-AU" baseline="0" dirty="0"/>
              <a:t> </a:t>
            </a:r>
            <a:r>
              <a:rPr lang="en-AU" baseline="0" dirty="0" err="1"/>
              <a:t>berbuih</a:t>
            </a:r>
            <a:r>
              <a:rPr lang="en-AU" baseline="0" dirty="0"/>
              <a:t> </a:t>
            </a:r>
            <a:r>
              <a:rPr lang="en-AU" baseline="0" dirty="0" err="1"/>
              <a:t>menggunakan</a:t>
            </a:r>
            <a:r>
              <a:rPr lang="en-AU" baseline="0" dirty="0"/>
              <a:t> Chardonnay </a:t>
            </a:r>
            <a:r>
              <a:rPr lang="en-AU" baseline="0" dirty="0" err="1"/>
              <a:t>untuk</a:t>
            </a:r>
            <a:r>
              <a:rPr lang="en-AU" baseline="0" dirty="0"/>
              <a:t> </a:t>
            </a:r>
            <a:r>
              <a:rPr lang="en-AU" baseline="0" dirty="0" err="1"/>
              <a:t>membuat</a:t>
            </a:r>
            <a:r>
              <a:rPr lang="en-AU" baseline="0" dirty="0"/>
              <a:t> Chardonnay </a:t>
            </a:r>
            <a:r>
              <a:rPr lang="en-AU" baseline="0" dirty="0" err="1"/>
              <a:t>berbuih</a:t>
            </a:r>
            <a:r>
              <a:rPr lang="en-AU" baseline="0" dirty="0"/>
              <a:t> </a:t>
            </a:r>
            <a:r>
              <a:rPr lang="en-AU" baseline="0" dirty="0" err="1"/>
              <a:t>varietas</a:t>
            </a:r>
            <a:r>
              <a:rPr lang="en-AU" baseline="0" dirty="0"/>
              <a:t> </a:t>
            </a:r>
            <a:r>
              <a:rPr lang="en-AU" baseline="0" dirty="0" err="1"/>
              <a:t>tunggal</a:t>
            </a:r>
            <a:r>
              <a:rPr lang="en-AU" baseline="0" dirty="0"/>
              <a:t>, </a:t>
            </a:r>
            <a:r>
              <a:rPr lang="en-AU" baseline="0" dirty="0" err="1"/>
              <a:t>serta</a:t>
            </a:r>
            <a:r>
              <a:rPr lang="en-AU" baseline="0" dirty="0"/>
              <a:t> </a:t>
            </a:r>
            <a:r>
              <a:rPr lang="en-AU" baseline="0" dirty="0" err="1"/>
              <a:t>campuran</a:t>
            </a:r>
            <a:r>
              <a:rPr lang="en-AU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16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USULAN POIN UNTUK DISKUSI:</a:t>
            </a: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beberapa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berpendapat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bahwa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pergeseran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yang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besar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lezat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disimpan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bergerak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terlalu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jauh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ramping, skeletal yang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kurang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kompleksitasnya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Apakah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menurutmu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terjadi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88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Didirikan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1858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oleh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imigran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asal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Inggris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Edward Tyrell,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Tyrrell’s Wines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perusahaan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keluarga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terkemuka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Australia dan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bangga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karena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beberapa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perkebunan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tertua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dunia.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98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b="0" dirty="0">
                <a:effectLst/>
              </a:rPr>
              <a:t>Chardonnay </a:t>
            </a:r>
            <a:r>
              <a:rPr lang="en-AU" b="0" dirty="0" err="1">
                <a:effectLst/>
              </a:rPr>
              <a:t>adalah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tanaman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anggur</a:t>
            </a:r>
            <a:r>
              <a:rPr lang="en-AU" b="0" dirty="0">
                <a:effectLst/>
              </a:rPr>
              <a:t> yang sangat </a:t>
            </a:r>
            <a:r>
              <a:rPr lang="en-AU" b="0" dirty="0" err="1">
                <a:effectLst/>
              </a:rPr>
              <a:t>kuat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dengan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cakupan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daun</a:t>
            </a:r>
            <a:r>
              <a:rPr lang="en-AU" b="0" dirty="0">
                <a:effectLst/>
              </a:rPr>
              <a:t> yang </a:t>
            </a:r>
            <a:r>
              <a:rPr lang="en-AU" b="0" dirty="0" err="1">
                <a:effectLst/>
              </a:rPr>
              <a:t>beragam</a:t>
            </a:r>
            <a:r>
              <a:rPr lang="en-AU" b="0" dirty="0">
                <a:effectLst/>
              </a:rPr>
              <a:t> yang </a:t>
            </a:r>
            <a:r>
              <a:rPr lang="en-AU" b="0" dirty="0" err="1">
                <a:effectLst/>
              </a:rPr>
              <a:t>harus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dikontrol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dengan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pemangkasan</a:t>
            </a:r>
            <a:r>
              <a:rPr lang="en-AU" b="0" dirty="0">
                <a:effectLst/>
              </a:rPr>
              <a:t> yang </a:t>
            </a:r>
            <a:r>
              <a:rPr lang="en-AU" b="0" dirty="0" err="1">
                <a:effectLst/>
              </a:rPr>
              <a:t>berat</a:t>
            </a:r>
            <a:r>
              <a:rPr lang="en-AU" b="0" dirty="0">
                <a:effectLst/>
              </a:rPr>
              <a:t>, </a:t>
            </a:r>
            <a:r>
              <a:rPr lang="en-AU" b="0" dirty="0" err="1">
                <a:effectLst/>
              </a:rPr>
              <a:t>penipisan</a:t>
            </a:r>
            <a:r>
              <a:rPr lang="en-AU" b="0" dirty="0">
                <a:effectLst/>
              </a:rPr>
              <a:t> tunas dan </a:t>
            </a:r>
            <a:r>
              <a:rPr lang="en-AU" b="0" dirty="0" err="1">
                <a:effectLst/>
              </a:rPr>
              <a:t>pengelolaan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kanopi</a:t>
            </a:r>
            <a:r>
              <a:rPr lang="en-AU" b="0" dirty="0">
                <a:effectLst/>
              </a:rPr>
              <a:t>. </a:t>
            </a:r>
            <a:r>
              <a:rPr lang="en-AU" b="0" dirty="0" err="1">
                <a:effectLst/>
              </a:rPr>
              <a:t>Tanpa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pengelolaan</a:t>
            </a:r>
            <a:r>
              <a:rPr lang="en-AU" b="0" dirty="0">
                <a:effectLst/>
              </a:rPr>
              <a:t> yang </a:t>
            </a:r>
            <a:r>
              <a:rPr lang="en-AU" b="0" dirty="0" err="1">
                <a:effectLst/>
              </a:rPr>
              <a:t>hati-hati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ini</a:t>
            </a:r>
            <a:r>
              <a:rPr lang="en-AU" b="0" dirty="0">
                <a:effectLst/>
              </a:rPr>
              <a:t>, </a:t>
            </a:r>
            <a:r>
              <a:rPr lang="en-AU" b="0" dirty="0" err="1">
                <a:effectLst/>
              </a:rPr>
              <a:t>pertumbuhan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tanaman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anggur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dapat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mengurangi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kualitasnya</a:t>
            </a:r>
            <a:r>
              <a:rPr lang="en-AU" b="0" dirty="0">
                <a:effectLst/>
              </a:rPr>
              <a:t>.</a:t>
            </a:r>
          </a:p>
          <a:p>
            <a:pPr rtl="0"/>
            <a:r>
              <a:rPr lang="en-AU" b="0" dirty="0" err="1">
                <a:effectLst/>
              </a:rPr>
              <a:t>Dalam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kondisi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tertentu</a:t>
            </a:r>
            <a:r>
              <a:rPr lang="en-AU" b="0" dirty="0">
                <a:effectLst/>
              </a:rPr>
              <a:t>, Chardonnay </a:t>
            </a:r>
            <a:r>
              <a:rPr lang="en-AU" b="0" dirty="0" err="1">
                <a:effectLst/>
              </a:rPr>
              <a:t>dapat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memberikan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hasil</a:t>
            </a:r>
            <a:r>
              <a:rPr lang="en-AU" b="0" dirty="0">
                <a:effectLst/>
              </a:rPr>
              <a:t> yang </a:t>
            </a:r>
            <a:r>
              <a:rPr lang="en-AU" b="0" dirty="0" err="1">
                <a:effectLst/>
              </a:rPr>
              <a:t>amat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melimpah</a:t>
            </a:r>
            <a:r>
              <a:rPr lang="en-AU" b="0" dirty="0">
                <a:effectLst/>
              </a:rPr>
              <a:t>, </a:t>
            </a:r>
            <a:r>
              <a:rPr lang="en-AU" b="0" dirty="0" err="1">
                <a:effectLst/>
              </a:rPr>
              <a:t>namun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demikian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spesifikasi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buah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telah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berubah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seiring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dengan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selera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dari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peminum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anggur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beberapa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dekade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belakangan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ini</a:t>
            </a:r>
            <a:r>
              <a:rPr lang="en-AU" b="0" dirty="0">
                <a:effectLst/>
              </a:rPr>
              <a:t>. Ada </a:t>
            </a:r>
            <a:r>
              <a:rPr lang="en-AU" b="0" dirty="0" err="1">
                <a:effectLst/>
              </a:rPr>
              <a:t>tren</a:t>
            </a:r>
            <a:r>
              <a:rPr lang="en-AU" b="0" dirty="0">
                <a:effectLst/>
              </a:rPr>
              <a:t> yang </a:t>
            </a:r>
            <a:r>
              <a:rPr lang="en-AU" b="0" dirty="0" err="1">
                <a:effectLst/>
              </a:rPr>
              <a:t>mengarah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pada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hasil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lebih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rendah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untuk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menangkap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buah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terbaik</a:t>
            </a:r>
            <a:r>
              <a:rPr lang="en-AU" b="0" dirty="0">
                <a:effectLst/>
              </a:rPr>
              <a:t>.  Hasil </a:t>
            </a:r>
            <a:r>
              <a:rPr lang="en-AU" b="0" dirty="0" err="1">
                <a:effectLst/>
              </a:rPr>
              <a:t>panen</a:t>
            </a:r>
            <a:r>
              <a:rPr lang="en-AU" b="0" dirty="0">
                <a:effectLst/>
              </a:rPr>
              <a:t> juga </a:t>
            </a:r>
            <a:r>
              <a:rPr lang="en-AU" b="0" dirty="0" err="1">
                <a:effectLst/>
              </a:rPr>
              <a:t>dibuat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dalam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jumlah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sedang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dengan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adanya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hasrat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terhadap</a:t>
            </a:r>
            <a:r>
              <a:rPr lang="en-AU" b="0" dirty="0">
                <a:effectLst/>
              </a:rPr>
              <a:t> rasa yang </a:t>
            </a:r>
            <a:r>
              <a:rPr lang="en-AU" b="0" dirty="0" err="1">
                <a:effectLst/>
              </a:rPr>
              <a:t>lebih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ringan</a:t>
            </a:r>
            <a:r>
              <a:rPr lang="en-AU" b="0" dirty="0">
                <a:effectLst/>
              </a:rPr>
              <a:t>, </a:t>
            </a:r>
            <a:r>
              <a:rPr lang="en-AU" b="0" dirty="0" err="1">
                <a:effectLst/>
              </a:rPr>
              <a:t>dengan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keasaman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lebih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tinggi</a:t>
            </a:r>
            <a:r>
              <a:rPr lang="en-AU" b="0" dirty="0">
                <a:effectLst/>
              </a:rPr>
              <a:t> dan </a:t>
            </a:r>
            <a:r>
              <a:rPr lang="en-AU" b="0" dirty="0" err="1">
                <a:effectLst/>
              </a:rPr>
              <a:t>ukuran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skala</a:t>
            </a:r>
            <a:r>
              <a:rPr lang="en-AU" b="0" dirty="0">
                <a:effectLst/>
              </a:rPr>
              <a:t> Baumé yang </a:t>
            </a:r>
            <a:r>
              <a:rPr lang="en-AU" b="0" dirty="0" err="1">
                <a:effectLst/>
              </a:rPr>
              <a:t>lebih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rendah</a:t>
            </a:r>
            <a:r>
              <a:rPr lang="en-AU" b="0" dirty="0">
                <a:effectLst/>
              </a:rPr>
              <a:t>.</a:t>
            </a:r>
          </a:p>
          <a:p>
            <a:pPr rtl="0"/>
            <a:r>
              <a:rPr lang="en-AU" b="0" dirty="0">
                <a:effectLst/>
              </a:rPr>
              <a:t>Chardonnay </a:t>
            </a:r>
            <a:r>
              <a:rPr lang="en-AU" b="0" dirty="0" err="1">
                <a:effectLst/>
              </a:rPr>
              <a:t>bertunas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dini</a:t>
            </a:r>
            <a:r>
              <a:rPr lang="en-AU" b="0" dirty="0">
                <a:effectLst/>
              </a:rPr>
              <a:t>, </a:t>
            </a:r>
            <a:r>
              <a:rPr lang="en-AU" b="0" dirty="0" err="1">
                <a:effectLst/>
              </a:rPr>
              <a:t>dan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oleh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karenanya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merupakan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tanaman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anggur</a:t>
            </a:r>
            <a:r>
              <a:rPr lang="en-AU" b="0" dirty="0">
                <a:effectLst/>
              </a:rPr>
              <a:t> yang </a:t>
            </a:r>
            <a:r>
              <a:rPr lang="en-AU" b="0" dirty="0" err="1">
                <a:effectLst/>
              </a:rPr>
              <a:t>cepat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matang</a:t>
            </a:r>
            <a:r>
              <a:rPr lang="en-AU" b="0" dirty="0">
                <a:effectLst/>
              </a:rPr>
              <a:t>. Di Australia </a:t>
            </a:r>
            <a:r>
              <a:rPr lang="en-AU" b="0" dirty="0" err="1">
                <a:effectLst/>
              </a:rPr>
              <a:t>pra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ledakan</a:t>
            </a:r>
            <a:r>
              <a:rPr lang="en-AU" b="0" dirty="0">
                <a:effectLst/>
              </a:rPr>
              <a:t> Chardonnay </a:t>
            </a:r>
            <a:r>
              <a:rPr lang="en-AU" b="0" dirty="0" err="1">
                <a:effectLst/>
              </a:rPr>
              <a:t>pada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tahun</a:t>
            </a:r>
            <a:r>
              <a:rPr lang="en-AU" b="0" dirty="0">
                <a:effectLst/>
              </a:rPr>
              <a:t> 2000, </a:t>
            </a:r>
            <a:r>
              <a:rPr lang="en-AU" b="0" dirty="0" err="1">
                <a:effectLst/>
              </a:rPr>
              <a:t>jenis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ini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adalah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buah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anggur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terakhir</a:t>
            </a:r>
            <a:r>
              <a:rPr lang="en-AU" b="0" dirty="0">
                <a:effectLst/>
              </a:rPr>
              <a:t> yang </a:t>
            </a:r>
            <a:r>
              <a:rPr lang="en-AU" b="0" dirty="0" err="1">
                <a:effectLst/>
              </a:rPr>
              <a:t>dipanen</a:t>
            </a:r>
            <a:r>
              <a:rPr lang="en-AU" b="0" dirty="0">
                <a:effectLst/>
              </a:rPr>
              <a:t>, </a:t>
            </a:r>
            <a:r>
              <a:rPr lang="en-AU" b="0" dirty="0" err="1">
                <a:effectLst/>
              </a:rPr>
              <a:t>seraya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pembuat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anggur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mencari</a:t>
            </a:r>
            <a:r>
              <a:rPr lang="en-AU" b="0" dirty="0">
                <a:effectLst/>
              </a:rPr>
              <a:t> rasa </a:t>
            </a:r>
            <a:r>
              <a:rPr lang="en-AU" b="0" dirty="0" err="1">
                <a:effectLst/>
              </a:rPr>
              <a:t>buah</a:t>
            </a:r>
            <a:r>
              <a:rPr lang="en-AU" b="0" dirty="0">
                <a:effectLst/>
              </a:rPr>
              <a:t> yang </a:t>
            </a:r>
            <a:r>
              <a:rPr lang="en-AU" b="0" dirty="0" err="1">
                <a:effectLst/>
              </a:rPr>
              <a:t>matang</a:t>
            </a:r>
            <a:r>
              <a:rPr lang="en-AU" b="0" dirty="0">
                <a:effectLst/>
              </a:rPr>
              <a:t>. </a:t>
            </a:r>
            <a:r>
              <a:rPr lang="en-AU" b="0" dirty="0" err="1">
                <a:effectLst/>
              </a:rPr>
              <a:t>Saat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ini</a:t>
            </a:r>
            <a:r>
              <a:rPr lang="en-AU" b="0" dirty="0">
                <a:effectLst/>
              </a:rPr>
              <a:t>, </a:t>
            </a:r>
            <a:r>
              <a:rPr lang="en-AU" b="0" dirty="0" err="1">
                <a:effectLst/>
              </a:rPr>
              <a:t>kebanyakan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pembuat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anggur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memanen</a:t>
            </a:r>
            <a:r>
              <a:rPr lang="en-AU" b="0" dirty="0">
                <a:effectLst/>
              </a:rPr>
              <a:t> Chardonnay </a:t>
            </a:r>
            <a:r>
              <a:rPr lang="en-AU" b="0" dirty="0" err="1">
                <a:effectLst/>
              </a:rPr>
              <a:t>lebih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awal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pada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musimnya</a:t>
            </a:r>
            <a:r>
              <a:rPr lang="en-AU" b="0" dirty="0">
                <a:effectLst/>
              </a:rPr>
              <a:t>.</a:t>
            </a:r>
          </a:p>
          <a:p>
            <a:pPr rtl="0"/>
            <a:endParaRPr lang="en-AU" b="0" dirty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USULAN POIN UNTUK DISKUSI: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pergeseran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gaya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pengelolaan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budidaya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jadwal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pasca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2000.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Bagaimana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gaya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yang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berbeda-beda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mempengaruhi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pembudidaya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33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PROGRAM KOMPLEMENTER: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Pelajari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tentang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bagaimana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dibuat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dalan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Pengenalan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yang </a:t>
            </a:r>
            <a:r>
              <a:rPr lang="en-A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tersedia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www.australianwinediscovered.com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76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Pemerasan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tandan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klaster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)/WHOLE BUNCH PRESSING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Seluruh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tandan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diperas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mengambil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jusnya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daripada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membuang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melepas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tangkainya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sebelum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penghancuran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Keberadaan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tangkai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pemerasan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membuat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drainase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efektif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mendorong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kejernihan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jus.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Hasilnya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dimurnikan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dingin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Proses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panjang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lambat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meningkatkan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aromatik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dimatangkan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menghantar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yang kaya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mangga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nanas. 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Seringkali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terjadi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tangki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baja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karat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diikuti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pembotolan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menangkap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mineral 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segar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ramping.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Selain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daripada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memberikan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membantu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menghasilkan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utuh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mulut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struktur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kokoh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daripada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baja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karat.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Malolaktik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/malolactic: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Bakteri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asam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lactic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ditambahkan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jus Chardonnay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memicu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konversi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malic acid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lactic acid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halus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lembut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berkrim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menghasilkan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dan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tekstur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mentega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Pengaruh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menghasilkan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rasa </a:t>
            </a:r>
            <a:r>
              <a:rPr lang="en-A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toasty</a:t>
            </a:r>
            <a:r>
              <a:rPr lang="en-A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tergantung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regimen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penanaman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ek, dan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asal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 –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beragam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mulai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caramel, asap,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vanila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kelapa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29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en-AU" dirty="0"/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Maturasi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Meskipun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oak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sebagian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berasal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pembumbuan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pemanggangan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penuaan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Chardonnay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juga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memberikan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senyawa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tergantung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pakai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rendah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tersebut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(Amerika,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Perancis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negara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Eropa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lainnya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berkepanjangan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ampas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dibiarkan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raginya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partikel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proses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autolysis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yaitu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penghancuran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tercipta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terjadi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sesingkat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3-4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selama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beberapa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Hasil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ragi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berkepanjangan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dirasakan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tekstur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kaya dan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pekat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Penuaan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raginya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mengekstrasi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senyawa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tambahan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kayunya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Bâtonnage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Ketika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mengaduk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ragi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menaikkan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permukaan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persentuhan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ragi dan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demikian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menaikan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ekstraksi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namun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mengurangi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ekspresi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tersebut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alami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ragi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secara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natural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mikroflora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digunakan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memfermentasi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alih-alih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menambahkan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ragi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sudah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dikultur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dioptimalkan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kegunaannya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membuat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dihasilkan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sekunder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Praktik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diaplikasikan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membuat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berbuih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mengikuti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lekang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oleh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menambahkan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ragi dan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sedikit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gula pada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pertama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disebut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cuvée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sekunder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karbon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dioksida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terkurung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sehingga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mengkarbonasi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anggurnya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USULAN POIN-POIN UNTUK DISKUSI: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Tantangan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dihadapi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ketika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menggunakan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Alasan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membuat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menggunakan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malolaktik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91A-D9B0-C346-A70E-D4AE02D64E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0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5F3AFB2-35B5-45EA-ADB7-99809B797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625"/>
            <a:ext cx="5410200" cy="67056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2558"/>
            <a:ext cx="5400674" cy="14611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4519159-7F80-4556-B96A-D53ECE542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0748" y="1076324"/>
            <a:ext cx="3599999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271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sting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EABDCDB-AA1A-422B-AC5A-61CF12D51195}"/>
              </a:ext>
            </a:extLst>
          </p:cNvPr>
          <p:cNvSpPr/>
          <p:nvPr userDrawn="1"/>
        </p:nvSpPr>
        <p:spPr>
          <a:xfrm>
            <a:off x="428624" y="6324600"/>
            <a:ext cx="1133475" cy="200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3287693" y="955910"/>
            <a:ext cx="5220000" cy="1399166"/>
          </a:xfr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2600" b="1" i="0" cap="none">
                <a:solidFill>
                  <a:schemeClr val="tx1"/>
                </a:solidFill>
                <a:latin typeface="+mj-lt"/>
                <a:cs typeface="GT Walsheim Medium"/>
              </a:defRPr>
            </a:lvl1pPr>
          </a:lstStyle>
          <a:p>
            <a:r>
              <a:rPr lang="en-AU" dirty="0"/>
              <a:t>Click to add wine name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92469A0C-CF60-439D-BD30-B51F2F45D23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287695" y="2571758"/>
            <a:ext cx="5220000" cy="271413"/>
          </a:xfr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cs typeface="GT Walsheim Medium"/>
              </a:defRPr>
            </a:lvl1pPr>
          </a:lstStyle>
          <a:p>
            <a:r>
              <a:rPr lang="en-AU" dirty="0"/>
              <a:t>Click to add location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CF05362-2E30-4245-8F93-7DCA5A9B776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287695" y="3286125"/>
            <a:ext cx="5220000" cy="3900230"/>
          </a:xfr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cs typeface="GT Walsheim Medium"/>
              </a:defRPr>
            </a:lvl1pPr>
          </a:lstStyle>
          <a:p>
            <a:endParaRPr lang="en-AU" dirty="0"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0ECAACDB-8AF0-42D3-9571-0E12E1AB94EE}"/>
              </a:ext>
            </a:extLst>
          </p:cNvPr>
          <p:cNvSpPr txBox="1">
            <a:spLocks/>
          </p:cNvSpPr>
          <p:nvPr userDrawn="1"/>
        </p:nvSpPr>
        <p:spPr>
          <a:xfrm>
            <a:off x="431633" y="536471"/>
            <a:ext cx="2578267" cy="428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AU" sz="1800" dirty="0">
                <a:solidFill>
                  <a:schemeClr val="tx1"/>
                </a:solidFill>
              </a:rPr>
              <a:t>AUSTRALIAN </a:t>
            </a:r>
          </a:p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AU" sz="1800" dirty="0">
                <a:solidFill>
                  <a:schemeClr val="tx1"/>
                </a:solidFill>
              </a:rPr>
              <a:t>WINE</a:t>
            </a: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6D9F7F28-A979-4301-9007-EE291393C8E7}"/>
              </a:ext>
            </a:extLst>
          </p:cNvPr>
          <p:cNvSpPr txBox="1">
            <a:spLocks/>
          </p:cNvSpPr>
          <p:nvPr userDrawn="1"/>
        </p:nvSpPr>
        <p:spPr>
          <a:xfrm>
            <a:off x="431633" y="1031771"/>
            <a:ext cx="2578267" cy="13991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AU" sz="4000" dirty="0">
                <a:solidFill>
                  <a:schemeClr val="tx1"/>
                </a:solidFill>
              </a:rPr>
              <a:t>MADE OUR </a:t>
            </a:r>
          </a:p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AU" sz="4000" dirty="0">
                <a:solidFill>
                  <a:schemeClr val="tx1"/>
                </a:solidFill>
              </a:rPr>
              <a:t>WAY</a:t>
            </a: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E8BC584B-DC51-4522-BD3B-761976FE5A57}"/>
              </a:ext>
            </a:extLst>
          </p:cNvPr>
          <p:cNvSpPr txBox="1">
            <a:spLocks/>
          </p:cNvSpPr>
          <p:nvPr userDrawn="1"/>
        </p:nvSpPr>
        <p:spPr>
          <a:xfrm>
            <a:off x="431633" y="6156221"/>
            <a:ext cx="1800000" cy="163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AU" sz="1300" dirty="0">
                <a:solidFill>
                  <a:schemeClr val="tx1"/>
                </a:solidFill>
              </a:rPr>
              <a:t>AUSTRALIAN WINE</a:t>
            </a: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7CEFCAC1-BA5C-437F-BAEF-E25BB0C9DF57}"/>
              </a:ext>
            </a:extLst>
          </p:cNvPr>
          <p:cNvSpPr txBox="1">
            <a:spLocks/>
          </p:cNvSpPr>
          <p:nvPr userDrawn="1"/>
        </p:nvSpPr>
        <p:spPr>
          <a:xfrm>
            <a:off x="428624" y="6356246"/>
            <a:ext cx="1133475" cy="1517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5000"/>
              </a:lnSpc>
              <a:spcBef>
                <a:spcPts val="0"/>
              </a:spcBef>
            </a:pPr>
            <a:r>
              <a:rPr lang="en-AU" sz="1200" dirty="0">
                <a:solidFill>
                  <a:schemeClr val="bg1"/>
                </a:solidFill>
              </a:rPr>
              <a:t>DISCOVERED</a:t>
            </a: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230F0722-B944-4069-A3AC-697A439DB953}"/>
              </a:ext>
            </a:extLst>
          </p:cNvPr>
          <p:cNvSpPr txBox="1">
            <a:spLocks/>
          </p:cNvSpPr>
          <p:nvPr userDrawn="1"/>
        </p:nvSpPr>
        <p:spPr>
          <a:xfrm>
            <a:off x="431633" y="6737246"/>
            <a:ext cx="2578267" cy="36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AU" sz="3000" dirty="0">
                <a:solidFill>
                  <a:schemeClr val="bg1"/>
                </a:solidFill>
              </a:rPr>
              <a:t>TASTING</a:t>
            </a:r>
          </a:p>
        </p:txBody>
      </p:sp>
    </p:spTree>
    <p:extLst>
      <p:ext uri="{BB962C8B-B14F-4D97-AF65-F5344CB8AC3E}">
        <p14:creationId xmlns:p14="http://schemas.microsoft.com/office/powerpoint/2010/main" val="213376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2558"/>
            <a:ext cx="5400674" cy="1461188"/>
          </a:xfrm>
        </p:spPr>
        <p:txBody>
          <a:bodyPr/>
          <a:lstStyle>
            <a:lvl1pPr>
              <a:defRPr>
                <a:solidFill>
                  <a:srgbClr val="F4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D96D8-D0DE-455F-8473-3B88D86D1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0748" y="1076324"/>
            <a:ext cx="3599999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016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44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B58A3-E193-4684-ABCE-DF0A8B6C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06" y="402483"/>
            <a:ext cx="9972000" cy="1461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38D3A-1279-4066-93F5-53800A796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06" y="2012414"/>
            <a:ext cx="9972000" cy="4796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2CD7-A72C-495B-9228-0E077D24D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906" y="7006699"/>
            <a:ext cx="2405658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2169B3B-8761-4204-AA5A-11BC84B55C93}" type="datetimeFigureOut">
              <a:rPr lang="en-AU" smtClean="0"/>
              <a:pPr/>
              <a:t>7/09/2022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43B1A-E254-4E8E-8D77-905312686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6D85B-9034-49C5-A86E-714985BCC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6248" y="7006699"/>
            <a:ext cx="2405658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6316B6A-336A-44FF-82DA-A4D1594FA05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10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7" r:id="rId3"/>
    <p:sldLayoutId id="2147483655" r:id="rId4"/>
  </p:sldLayoutIdLst>
  <p:txStyles>
    <p:titleStyle>
      <a:lvl1pPr algn="l" defTabSz="1007943" rtl="0" eaLnBrk="1" latinLnBrk="0" hangingPunct="1">
        <a:lnSpc>
          <a:spcPct val="80000"/>
        </a:lnSpc>
        <a:spcBef>
          <a:spcPct val="0"/>
        </a:spcBef>
        <a:buNone/>
        <a:defRPr sz="6000" b="1" kern="1200" cap="all" baseline="0">
          <a:solidFill>
            <a:srgbClr val="F40000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1007943" rtl="0" eaLnBrk="1" latinLnBrk="0" hangingPunct="1">
        <a:lnSpc>
          <a:spcPct val="100000"/>
        </a:lnSpc>
        <a:spcBef>
          <a:spcPts val="600"/>
        </a:spcBef>
        <a:buClr>
          <a:srgbClr val="F40000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42C5E294-97F2-4F8D-AC5F-BEE4DB989B84}"/>
              </a:ext>
            </a:extLst>
          </p:cNvPr>
          <p:cNvSpPr txBox="1"/>
          <p:nvPr/>
        </p:nvSpPr>
        <p:spPr>
          <a:xfrm>
            <a:off x="-42668" y="1599668"/>
            <a:ext cx="11015468" cy="1166986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826895" algn="l"/>
                <a:tab pos="2731135" algn="l"/>
                <a:tab pos="3312160" algn="l"/>
                <a:tab pos="4130040" algn="l"/>
                <a:tab pos="5888355" algn="l"/>
                <a:tab pos="6730365" algn="l"/>
              </a:tabLst>
            </a:pPr>
            <a:r>
              <a:rPr lang="en-US" sz="7500" b="1" spc="750" dirty="0">
                <a:solidFill>
                  <a:schemeClr val="accent1"/>
                </a:solidFill>
                <a:latin typeface="+mj-lt"/>
                <a:cs typeface="Hellix"/>
              </a:rPr>
              <a:t>C H A R D O N </a:t>
            </a:r>
            <a:r>
              <a:rPr lang="en-US" sz="7500" b="1" spc="750" dirty="0" err="1">
                <a:solidFill>
                  <a:schemeClr val="accent1"/>
                </a:solidFill>
                <a:latin typeface="+mj-lt"/>
                <a:cs typeface="Hellix"/>
              </a:rPr>
              <a:t>N</a:t>
            </a:r>
            <a:r>
              <a:rPr lang="en-US" sz="7500" b="1" spc="750" dirty="0">
                <a:solidFill>
                  <a:schemeClr val="accent1"/>
                </a:solidFill>
                <a:latin typeface="+mj-lt"/>
                <a:cs typeface="Hellix"/>
              </a:rPr>
              <a:t> A Y</a:t>
            </a:r>
          </a:p>
        </p:txBody>
      </p:sp>
    </p:spTree>
    <p:extLst>
      <p:ext uri="{BB962C8B-B14F-4D97-AF65-F5344CB8AC3E}">
        <p14:creationId xmlns:p14="http://schemas.microsoft.com/office/powerpoint/2010/main" val="1789970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5B2162E6-FC43-409E-B6AF-A3FF48EFEA77}"/>
              </a:ext>
            </a:extLst>
          </p:cNvPr>
          <p:cNvSpPr txBox="1"/>
          <p:nvPr/>
        </p:nvSpPr>
        <p:spPr>
          <a:xfrm>
            <a:off x="-44616" y="739725"/>
            <a:ext cx="10691812" cy="920388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000" b="1" spc="-100" dirty="0">
                <a:solidFill>
                  <a:schemeClr val="bg1"/>
                </a:solidFill>
                <a:latin typeface="+mj-lt"/>
                <a:cs typeface="Hellix"/>
              </a:rPr>
              <a:t>BAGAIMANA </a:t>
            </a:r>
            <a:r>
              <a:rPr lang="en-AU" sz="6000" b="1" spc="-100" dirty="0">
                <a:latin typeface="+mj-lt"/>
                <a:cs typeface="Hellix"/>
              </a:rPr>
              <a:t>ANGGUR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103BB4CF-C848-42B1-B2FA-183DEC6BEAA2}"/>
              </a:ext>
            </a:extLst>
          </p:cNvPr>
          <p:cNvSpPr txBox="1"/>
          <p:nvPr/>
        </p:nvSpPr>
        <p:spPr>
          <a:xfrm>
            <a:off x="-44616" y="1548696"/>
            <a:ext cx="10691812" cy="920388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000" b="1" spc="1000" dirty="0">
                <a:latin typeface="+mj-lt"/>
                <a:cs typeface="Hellix"/>
              </a:rPr>
              <a:t>PUTIH DIBUAT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CF2A39-FD78-49F0-9071-4142A8F2A337}"/>
              </a:ext>
            </a:extLst>
          </p:cNvPr>
          <p:cNvSpPr txBox="1"/>
          <p:nvPr/>
        </p:nvSpPr>
        <p:spPr>
          <a:xfrm>
            <a:off x="4671449" y="4331935"/>
            <a:ext cx="175053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3. PRESSING</a:t>
            </a:r>
            <a:endParaRPr lang="en-A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6EF2E4-664E-425D-9C3B-6F977F8A2082}"/>
              </a:ext>
            </a:extLst>
          </p:cNvPr>
          <p:cNvSpPr txBox="1"/>
          <p:nvPr/>
        </p:nvSpPr>
        <p:spPr>
          <a:xfrm>
            <a:off x="2460794" y="4282168"/>
            <a:ext cx="2009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/>
              <a:t>2. PENGHILANGAN TANGKAI </a:t>
            </a:r>
            <a:r>
              <a:rPr lang="en-AU" sz="1200" b="1" i="1" dirty="0"/>
              <a:t>(destemming) </a:t>
            </a:r>
            <a:r>
              <a:rPr lang="en-AU" sz="1200" b="1" dirty="0"/>
              <a:t>&amp; PENGHANCURAN </a:t>
            </a:r>
            <a:r>
              <a:rPr lang="en-AU" sz="1200" b="1" i="1" dirty="0"/>
              <a:t>(crushing)</a:t>
            </a:r>
            <a:endParaRPr lang="en-AU" sz="1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A2300-55FC-4F24-8ECA-B2E823F6FA07}"/>
              </a:ext>
            </a:extLst>
          </p:cNvPr>
          <p:cNvSpPr txBox="1"/>
          <p:nvPr/>
        </p:nvSpPr>
        <p:spPr>
          <a:xfrm>
            <a:off x="808728" y="4282168"/>
            <a:ext cx="175053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1. PANEN</a:t>
            </a:r>
            <a:endParaRPr lang="en-A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58055-5A35-4B47-823B-B2FC3188482D}"/>
              </a:ext>
            </a:extLst>
          </p:cNvPr>
          <p:cNvSpPr txBox="1"/>
          <p:nvPr/>
        </p:nvSpPr>
        <p:spPr>
          <a:xfrm>
            <a:off x="6285623" y="4282168"/>
            <a:ext cx="2159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/>
              <a:t>4. PENGENDAPAN</a:t>
            </a:r>
          </a:p>
          <a:p>
            <a:pPr algn="ctr"/>
            <a:r>
              <a:rPr lang="en-AU" sz="1400" b="1" dirty="0"/>
              <a:t>SARI BUAH (</a:t>
            </a:r>
            <a:r>
              <a:rPr lang="en-AU" sz="1400" b="1" i="1" dirty="0"/>
              <a:t>juice settling)</a:t>
            </a:r>
            <a:endParaRPr lang="en-AU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09EA59-B509-4DC2-91AC-40FDB2B14609}"/>
              </a:ext>
            </a:extLst>
          </p:cNvPr>
          <p:cNvSpPr txBox="1"/>
          <p:nvPr/>
        </p:nvSpPr>
        <p:spPr>
          <a:xfrm>
            <a:off x="8444753" y="4282168"/>
            <a:ext cx="1805055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5. FERMENTASI</a:t>
            </a:r>
            <a:endParaRPr lang="en-A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2A07A-0B1C-44C6-AFBD-9DFC260BD760}"/>
              </a:ext>
            </a:extLst>
          </p:cNvPr>
          <p:cNvSpPr txBox="1"/>
          <p:nvPr/>
        </p:nvSpPr>
        <p:spPr>
          <a:xfrm>
            <a:off x="8444753" y="6718007"/>
            <a:ext cx="175053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6. PEMATANGAN </a:t>
            </a:r>
            <a:r>
              <a:rPr lang="en-AU" sz="1400" b="1" i="1" dirty="0"/>
              <a:t>(maturation)</a:t>
            </a:r>
            <a:endParaRPr lang="en-AU" sz="1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6F930B-8798-4FE4-B5C9-6BE225F3B78C}"/>
              </a:ext>
            </a:extLst>
          </p:cNvPr>
          <p:cNvSpPr txBox="1"/>
          <p:nvPr/>
        </p:nvSpPr>
        <p:spPr>
          <a:xfrm>
            <a:off x="6421985" y="6718007"/>
            <a:ext cx="186220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7. PENCAMPURAN (</a:t>
            </a:r>
            <a:r>
              <a:rPr lang="en-AU" sz="1400" b="1" i="1" dirty="0"/>
              <a:t>blending)</a:t>
            </a:r>
            <a:endParaRPr lang="en-AU" sz="14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F3E9F-0E4C-4C9B-9B9E-55177E3CB1EF}"/>
              </a:ext>
            </a:extLst>
          </p:cNvPr>
          <p:cNvSpPr txBox="1"/>
          <p:nvPr/>
        </p:nvSpPr>
        <p:spPr>
          <a:xfrm>
            <a:off x="4470638" y="6718007"/>
            <a:ext cx="175053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8. STABILISASI</a:t>
            </a:r>
            <a:endParaRPr lang="en-A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5C2494-9B77-402D-ABB9-2A2C738B6EE0}"/>
              </a:ext>
            </a:extLst>
          </p:cNvPr>
          <p:cNvSpPr txBox="1"/>
          <p:nvPr/>
        </p:nvSpPr>
        <p:spPr>
          <a:xfrm>
            <a:off x="2447870" y="6683799"/>
            <a:ext cx="175053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9. </a:t>
            </a:r>
            <a:r>
              <a:rPr lang="en-AU" sz="1400" b="1" i="1" dirty="0"/>
              <a:t>FINING</a:t>
            </a:r>
            <a:r>
              <a:rPr lang="en-AU" sz="1400" b="1" dirty="0"/>
              <a:t> &amp; FILTRASI</a:t>
            </a:r>
            <a:endParaRPr lang="en-A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45088-6FA7-4A4D-AA23-055DBD6BECC4}"/>
              </a:ext>
            </a:extLst>
          </p:cNvPr>
          <p:cNvSpPr txBox="1"/>
          <p:nvPr/>
        </p:nvSpPr>
        <p:spPr>
          <a:xfrm>
            <a:off x="421341" y="6683799"/>
            <a:ext cx="175053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10. PEMBOTOLAN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4082534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8636B961-0BF8-40BA-AB4C-FE955079B916}"/>
              </a:ext>
            </a:extLst>
          </p:cNvPr>
          <p:cNvSpPr txBox="1"/>
          <p:nvPr/>
        </p:nvSpPr>
        <p:spPr>
          <a:xfrm>
            <a:off x="-44616" y="320424"/>
            <a:ext cx="10663237" cy="51777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3400" b="1" dirty="0">
                <a:latin typeface="+mj-lt"/>
                <a:cs typeface="Hellix"/>
              </a:rPr>
              <a:t>PEMBUATAN ANGGUR: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ED41FA9-961D-4CB0-92A1-D68AD1923A5D}"/>
              </a:ext>
            </a:extLst>
          </p:cNvPr>
          <p:cNvSpPr txBox="1"/>
          <p:nvPr/>
        </p:nvSpPr>
        <p:spPr>
          <a:xfrm>
            <a:off x="-44616" y="739725"/>
            <a:ext cx="10707854" cy="920388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5600" b="1" spc="-100" dirty="0">
                <a:latin typeface="+mj-lt"/>
                <a:cs typeface="Hellix"/>
              </a:rPr>
              <a:t>TEKNIK YANG MEMPENGARUHI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3F83D53-61D9-4D1A-B6FD-D551CA397CBC}"/>
              </a:ext>
            </a:extLst>
          </p:cNvPr>
          <p:cNvSpPr txBox="1"/>
          <p:nvPr/>
        </p:nvSpPr>
        <p:spPr>
          <a:xfrm>
            <a:off x="-44616" y="1548696"/>
            <a:ext cx="10691812" cy="920388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400" b="1" spc="-150" dirty="0">
                <a:solidFill>
                  <a:schemeClr val="bg1"/>
                </a:solidFill>
                <a:latin typeface="+mj-lt"/>
                <a:cs typeface="Hellix"/>
              </a:rPr>
              <a:t>PEMBUATAN </a:t>
            </a:r>
            <a:r>
              <a:rPr lang="en-AU" sz="6400" b="1" spc="-150" dirty="0">
                <a:latin typeface="+mj-lt"/>
                <a:cs typeface="Hellix"/>
              </a:rPr>
              <a:t>CHARDONNAY</a:t>
            </a: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ECC1C13F-FD1E-4E3C-86EC-32A77D29991A}"/>
              </a:ext>
            </a:extLst>
          </p:cNvPr>
          <p:cNvSpPr txBox="1"/>
          <p:nvPr/>
        </p:nvSpPr>
        <p:spPr>
          <a:xfrm>
            <a:off x="1504102" y="3273382"/>
            <a:ext cx="781898" cy="571310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r>
              <a:rPr lang="en-US" sz="1000" dirty="0"/>
              <a:t>BATANG DIBIARKAN ADA KONTAK</a:t>
            </a: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1F9F667C-69E9-4F01-8E3B-2AC8A9875787}"/>
              </a:ext>
            </a:extLst>
          </p:cNvPr>
          <p:cNvSpPr txBox="1"/>
          <p:nvPr/>
        </p:nvSpPr>
        <p:spPr>
          <a:xfrm>
            <a:off x="2980477" y="3373781"/>
            <a:ext cx="781898" cy="294311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r>
              <a:rPr lang="en-US" sz="1000" dirty="0"/>
              <a:t>STEMS  </a:t>
            </a:r>
          </a:p>
          <a:p>
            <a:r>
              <a:rPr lang="en-US" sz="1000" dirty="0"/>
              <a:t>ADDED</a:t>
            </a: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8F109409-43B2-49E8-AF6B-C9F0DB3AD377}"/>
              </a:ext>
            </a:extLst>
          </p:cNvPr>
          <p:cNvSpPr txBox="1"/>
          <p:nvPr/>
        </p:nvSpPr>
        <p:spPr>
          <a:xfrm>
            <a:off x="5285527" y="3311482"/>
            <a:ext cx="781898" cy="571310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r>
              <a:rPr lang="en-AU" sz="800" dirty="0"/>
              <a:t>UNBROKEN GRAPE CLUSTERS STILL ON STEMS</a:t>
            </a:r>
            <a:endParaRPr 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3C581E-E20A-4D63-9D15-0F1904038BA5}"/>
              </a:ext>
            </a:extLst>
          </p:cNvPr>
          <p:cNvSpPr txBox="1"/>
          <p:nvPr/>
        </p:nvSpPr>
        <p:spPr>
          <a:xfrm>
            <a:off x="325914" y="6372225"/>
            <a:ext cx="175053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/>
              <a:t>WHOLE-BUNCH PRESSING</a:t>
            </a:r>
            <a:endParaRPr lang="en-AU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20F96C-0DF2-4796-A74B-CAC3B9A52B4B}"/>
              </a:ext>
            </a:extLst>
          </p:cNvPr>
          <p:cNvSpPr txBox="1"/>
          <p:nvPr/>
        </p:nvSpPr>
        <p:spPr>
          <a:xfrm>
            <a:off x="2373789" y="6372225"/>
            <a:ext cx="175053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FERMENTASI DINGIN</a:t>
            </a:r>
            <a:endParaRPr lang="en-A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AE8621-9657-4DE3-8470-9913BCF76961}"/>
              </a:ext>
            </a:extLst>
          </p:cNvPr>
          <p:cNvSpPr txBox="1"/>
          <p:nvPr/>
        </p:nvSpPr>
        <p:spPr>
          <a:xfrm>
            <a:off x="4421664" y="6372225"/>
            <a:ext cx="175053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FERMENTASI DALAM BAREL</a:t>
            </a:r>
            <a:endParaRPr lang="en-A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296B33-F60A-4DFF-A35C-76C71545EC43}"/>
              </a:ext>
            </a:extLst>
          </p:cNvPr>
          <p:cNvSpPr txBox="1"/>
          <p:nvPr/>
        </p:nvSpPr>
        <p:spPr>
          <a:xfrm>
            <a:off x="6469539" y="6372225"/>
            <a:ext cx="164576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FERMENTASI MALOLAKTIK</a:t>
            </a:r>
            <a:endParaRPr lang="en-A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5956CC-ADE3-4C4D-BFC8-E2BDDFC84407}"/>
              </a:ext>
            </a:extLst>
          </p:cNvPr>
          <p:cNvSpPr txBox="1"/>
          <p:nvPr/>
        </p:nvSpPr>
        <p:spPr>
          <a:xfrm>
            <a:off x="8412639" y="6372225"/>
            <a:ext cx="175053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PENGARUH BAREL KAYU</a:t>
            </a:r>
            <a:endParaRPr lang="en-AU" sz="1400" dirty="0"/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4668A717-B2A2-4CC4-B418-14E3E294AAA9}"/>
              </a:ext>
            </a:extLst>
          </p:cNvPr>
          <p:cNvSpPr txBox="1"/>
          <p:nvPr/>
        </p:nvSpPr>
        <p:spPr>
          <a:xfrm>
            <a:off x="8621411" y="3259735"/>
            <a:ext cx="781898" cy="571310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r>
              <a:rPr lang="en-AU" sz="1000" dirty="0"/>
              <a:t>DAPAT TERJADI DALAM TIGA CARA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5903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EF17E1-DA50-4B6E-8755-C4B6EE0BA417}"/>
              </a:ext>
            </a:extLst>
          </p:cNvPr>
          <p:cNvSpPr txBox="1"/>
          <p:nvPr/>
        </p:nvSpPr>
        <p:spPr>
          <a:xfrm>
            <a:off x="221139" y="6372224"/>
            <a:ext cx="1960086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MATURASI</a:t>
            </a:r>
          </a:p>
          <a:p>
            <a:pPr algn="ctr"/>
            <a:r>
              <a:rPr lang="en-AU" sz="1400" b="1" dirty="0"/>
              <a:t>BAREL</a:t>
            </a:r>
            <a:endParaRPr lang="en-AU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47D11-2218-4F47-BA4C-5990F62E0E51}"/>
              </a:ext>
            </a:extLst>
          </p:cNvPr>
          <p:cNvSpPr txBox="1"/>
          <p:nvPr/>
        </p:nvSpPr>
        <p:spPr>
          <a:xfrm>
            <a:off x="2402364" y="6372224"/>
            <a:ext cx="1955880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KONTAK BERKEPANJANGAN DENGAN AMPAS RAGI (LEES)</a:t>
            </a:r>
            <a:endParaRPr lang="en-A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6ED08-06C9-499B-BF69-49F1AA6243B0}"/>
              </a:ext>
            </a:extLst>
          </p:cNvPr>
          <p:cNvSpPr txBox="1"/>
          <p:nvPr/>
        </p:nvSpPr>
        <p:spPr>
          <a:xfrm>
            <a:off x="4358244" y="6353425"/>
            <a:ext cx="2226786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i="1" dirty="0"/>
              <a:t>BÂTONNAGE</a:t>
            </a:r>
          </a:p>
          <a:p>
            <a:pPr algn="ctr"/>
            <a:r>
              <a:rPr lang="en-AU" sz="1200" b="1" dirty="0"/>
              <a:t>(</a:t>
            </a:r>
            <a:r>
              <a:rPr lang="en-AU" sz="1200" b="1" dirty="0" err="1"/>
              <a:t>Mengaduk</a:t>
            </a:r>
            <a:r>
              <a:rPr lang="en-AU" sz="1200" b="1" dirty="0"/>
              <a:t> </a:t>
            </a:r>
            <a:r>
              <a:rPr lang="en-AU" sz="1200" b="1" dirty="0" err="1"/>
              <a:t>kembali</a:t>
            </a:r>
            <a:r>
              <a:rPr lang="en-AU" sz="1200" b="1" dirty="0"/>
              <a:t> </a:t>
            </a:r>
            <a:r>
              <a:rPr lang="en-AU" sz="1200" b="1" dirty="0" err="1"/>
              <a:t>ampas</a:t>
            </a:r>
            <a:r>
              <a:rPr lang="en-AU" sz="1200" b="1" dirty="0"/>
              <a:t> </a:t>
            </a:r>
            <a:r>
              <a:rPr lang="en-AU" sz="1200" b="1" dirty="0" err="1"/>
              <a:t>sisa</a:t>
            </a:r>
            <a:r>
              <a:rPr lang="en-AU" sz="1200" b="1" dirty="0"/>
              <a:t> </a:t>
            </a:r>
            <a:r>
              <a:rPr lang="en-AU" sz="1200" b="1" dirty="0" err="1"/>
              <a:t>ragi</a:t>
            </a:r>
            <a:r>
              <a:rPr lang="en-AU" sz="1200" b="1" dirty="0"/>
              <a:t> </a:t>
            </a:r>
            <a:r>
              <a:rPr lang="en-AU" sz="1200" b="1" dirty="0" err="1"/>
              <a:t>bersama</a:t>
            </a:r>
            <a:r>
              <a:rPr lang="en-AU" sz="1200" b="1" dirty="0"/>
              <a:t> </a:t>
            </a:r>
            <a:r>
              <a:rPr lang="en-AU" sz="1200" b="1" dirty="0" err="1"/>
              <a:t>anggurnya</a:t>
            </a:r>
            <a:r>
              <a:rPr lang="en-AU" sz="1200" b="1" dirty="0"/>
              <a:t>)</a:t>
            </a:r>
            <a:endParaRPr lang="en-A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F4EFE-BB79-4BD7-A913-D31586659BD7}"/>
              </a:ext>
            </a:extLst>
          </p:cNvPr>
          <p:cNvSpPr txBox="1"/>
          <p:nvPr/>
        </p:nvSpPr>
        <p:spPr>
          <a:xfrm>
            <a:off x="6526689" y="6372224"/>
            <a:ext cx="1750536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FERMENTASI</a:t>
            </a:r>
          </a:p>
          <a:p>
            <a:pPr algn="ctr"/>
            <a:r>
              <a:rPr lang="en-AU" sz="1400" b="1" dirty="0"/>
              <a:t>ALAMI</a:t>
            </a:r>
            <a:endParaRPr lang="en-A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4C560-322D-4B8E-9163-01C0A9D8B03E}"/>
              </a:ext>
            </a:extLst>
          </p:cNvPr>
          <p:cNvSpPr txBox="1"/>
          <p:nvPr/>
        </p:nvSpPr>
        <p:spPr>
          <a:xfrm>
            <a:off x="8327549" y="6372224"/>
            <a:ext cx="2092801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/>
              <a:t>FERMENTASI</a:t>
            </a:r>
          </a:p>
          <a:p>
            <a:pPr algn="ctr"/>
            <a:r>
              <a:rPr lang="en-AU" sz="1400" b="1" dirty="0"/>
              <a:t>SEKUNDER</a:t>
            </a:r>
          </a:p>
          <a:p>
            <a:pPr algn="ctr"/>
            <a:r>
              <a:rPr lang="en-AU" sz="1400" b="1" dirty="0"/>
              <a:t>(DALAM SPARKLING WINE)</a:t>
            </a:r>
            <a:endParaRPr lang="en-AU" sz="1400" dirty="0"/>
          </a:p>
        </p:txBody>
      </p:sp>
      <p:sp>
        <p:nvSpPr>
          <p:cNvPr id="16" name="object 58">
            <a:extLst>
              <a:ext uri="{FF2B5EF4-FFF2-40B4-BE49-F238E27FC236}">
                <a16:creationId xmlns:a16="http://schemas.microsoft.com/office/drawing/2014/main" id="{DE2D81B2-00BD-45DE-BF6E-20C5E01190CB}"/>
              </a:ext>
            </a:extLst>
          </p:cNvPr>
          <p:cNvSpPr txBox="1"/>
          <p:nvPr/>
        </p:nvSpPr>
        <p:spPr>
          <a:xfrm>
            <a:off x="3694852" y="3876933"/>
            <a:ext cx="781898" cy="640560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r>
              <a:rPr lang="en-AU" sz="900" dirty="0"/>
              <a:t>ANGGUR DIBIARKAN MENUA PADA AMPAS RAGINYA</a:t>
            </a:r>
            <a:endParaRPr lang="en-US" sz="900" dirty="0"/>
          </a:p>
        </p:txBody>
      </p:sp>
      <p:sp>
        <p:nvSpPr>
          <p:cNvPr id="17" name="object 58">
            <a:extLst>
              <a:ext uri="{FF2B5EF4-FFF2-40B4-BE49-F238E27FC236}">
                <a16:creationId xmlns:a16="http://schemas.microsoft.com/office/drawing/2014/main" id="{A81AC341-12E6-4AF5-AAA1-26E2A11FD1CB}"/>
              </a:ext>
            </a:extLst>
          </p:cNvPr>
          <p:cNvSpPr txBox="1"/>
          <p:nvPr/>
        </p:nvSpPr>
        <p:spPr>
          <a:xfrm>
            <a:off x="8534400" y="3672189"/>
            <a:ext cx="920750" cy="515910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r>
              <a:rPr lang="en-AU" sz="900" dirty="0"/>
              <a:t>RAGI </a:t>
            </a:r>
          </a:p>
          <a:p>
            <a:r>
              <a:rPr lang="en-AU" sz="900" dirty="0"/>
              <a:t>DAN GULA DITAMBAHKAN KE BOTOL</a:t>
            </a:r>
            <a:endParaRPr lang="en-US" sz="900" dirty="0"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8636B961-0BF8-40BA-AB4C-FE955079B916}"/>
              </a:ext>
            </a:extLst>
          </p:cNvPr>
          <p:cNvSpPr txBox="1"/>
          <p:nvPr/>
        </p:nvSpPr>
        <p:spPr>
          <a:xfrm>
            <a:off x="-44616" y="320424"/>
            <a:ext cx="10663237" cy="51777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3400" b="1" dirty="0">
                <a:latin typeface="+mj-lt"/>
                <a:cs typeface="Hellix"/>
              </a:rPr>
              <a:t>PEMBUATAN ANGGUR:</a:t>
            </a: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5ED41FA9-961D-4CB0-92A1-D68AD1923A5D}"/>
              </a:ext>
            </a:extLst>
          </p:cNvPr>
          <p:cNvSpPr txBox="1"/>
          <p:nvPr/>
        </p:nvSpPr>
        <p:spPr>
          <a:xfrm>
            <a:off x="-44616" y="739725"/>
            <a:ext cx="10707854" cy="920388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5600" b="1" spc="-100" dirty="0">
                <a:latin typeface="+mj-lt"/>
                <a:cs typeface="Hellix"/>
              </a:rPr>
              <a:t>TEKNIK YANG MEMPENGARUHI</a:t>
            </a: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83F83D53-61D9-4D1A-B6FD-D551CA397CBC}"/>
              </a:ext>
            </a:extLst>
          </p:cNvPr>
          <p:cNvSpPr txBox="1"/>
          <p:nvPr/>
        </p:nvSpPr>
        <p:spPr>
          <a:xfrm>
            <a:off x="-44616" y="1548696"/>
            <a:ext cx="10691812" cy="920388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400" b="1" spc="-150" dirty="0">
                <a:solidFill>
                  <a:schemeClr val="bg1"/>
                </a:solidFill>
                <a:latin typeface="+mj-lt"/>
                <a:cs typeface="Hellix"/>
              </a:rPr>
              <a:t>PEMBUATAN </a:t>
            </a:r>
            <a:r>
              <a:rPr lang="en-AU" sz="6400" b="1" spc="-150" dirty="0">
                <a:latin typeface="+mj-lt"/>
                <a:cs typeface="Hellix"/>
              </a:rPr>
              <a:t>CHARDONNAY</a:t>
            </a:r>
          </a:p>
        </p:txBody>
      </p:sp>
    </p:spTree>
    <p:extLst>
      <p:ext uri="{BB962C8B-B14F-4D97-AF65-F5344CB8AC3E}">
        <p14:creationId xmlns:p14="http://schemas.microsoft.com/office/powerpoint/2010/main" val="826482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69273A-BDF4-4296-83C4-1C34E1CB1D38}"/>
              </a:ext>
            </a:extLst>
          </p:cNvPr>
          <p:cNvSpPr txBox="1">
            <a:spLocks/>
          </p:cNvSpPr>
          <p:nvPr/>
        </p:nvSpPr>
        <p:spPr>
          <a:xfrm>
            <a:off x="4686298" y="3577590"/>
            <a:ext cx="5737862" cy="147732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AU" dirty="0" err="1">
                <a:solidFill>
                  <a:schemeClr val="bg1"/>
                </a:solidFill>
              </a:rPr>
              <a:t>Karena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kemampuan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beradaptasi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Chardonnay, </a:t>
            </a:r>
            <a:r>
              <a:rPr lang="en-AU" dirty="0" err="1">
                <a:solidFill>
                  <a:schemeClr val="bg1"/>
                </a:solidFill>
              </a:rPr>
              <a:t>tidak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satu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gaya</a:t>
            </a:r>
            <a:r>
              <a:rPr lang="en-AU" dirty="0">
                <a:solidFill>
                  <a:schemeClr val="bg1"/>
                </a:solidFill>
              </a:rPr>
              <a:t> universal. Chardonnay Australia </a:t>
            </a:r>
            <a:r>
              <a:rPr lang="en-AU" dirty="0" err="1">
                <a:solidFill>
                  <a:schemeClr val="bg1"/>
                </a:solidFill>
              </a:rPr>
              <a:t>mengekspresikan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keberagaman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orang-orang yang </a:t>
            </a:r>
            <a:r>
              <a:rPr lang="en-AU" dirty="0" err="1">
                <a:solidFill>
                  <a:schemeClr val="bg1"/>
                </a:solidFill>
              </a:rPr>
              <a:t>membuatnya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karakteristik</a:t>
            </a:r>
            <a:r>
              <a:rPr lang="en-AU" dirty="0">
                <a:solidFill>
                  <a:schemeClr val="bg1"/>
                </a:solidFill>
              </a:rPr>
              <a:t> regional yang </a:t>
            </a:r>
            <a:r>
              <a:rPr lang="en-AU" dirty="0" err="1">
                <a:solidFill>
                  <a:schemeClr val="bg1"/>
                </a:solidFill>
              </a:rPr>
              <a:t>unik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tempatnya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berasal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7875324-8B12-4EE5-B967-B8B8524622EF}"/>
              </a:ext>
            </a:extLst>
          </p:cNvPr>
          <p:cNvSpPr txBox="1"/>
          <p:nvPr/>
        </p:nvSpPr>
        <p:spPr>
          <a:xfrm>
            <a:off x="1105" y="1805968"/>
            <a:ext cx="5912016" cy="3152145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noAutofit/>
          </a:bodyPr>
          <a:lstStyle/>
          <a:p>
            <a:pPr>
              <a:lnSpc>
                <a:spcPct val="85000"/>
              </a:lnSpc>
              <a:tabLst>
                <a:tab pos="1274445" algn="l"/>
              </a:tabLst>
            </a:pPr>
            <a:r>
              <a:rPr lang="en-AU" sz="6400" b="1" dirty="0">
                <a:solidFill>
                  <a:schemeClr val="bg1"/>
                </a:solidFill>
                <a:latin typeface="+mj-lt"/>
                <a:cs typeface="Hellix"/>
              </a:rPr>
              <a:t>GAYA</a:t>
            </a:r>
          </a:p>
          <a:p>
            <a:pPr>
              <a:lnSpc>
                <a:spcPct val="85000"/>
              </a:lnSpc>
              <a:tabLst>
                <a:tab pos="1274445" algn="l"/>
              </a:tabLst>
            </a:pPr>
            <a:r>
              <a:rPr lang="en-AU" sz="6400" b="1" dirty="0">
                <a:solidFill>
                  <a:schemeClr val="bg1"/>
                </a:solidFill>
                <a:latin typeface="+mj-lt"/>
                <a:cs typeface="Hellix"/>
              </a:rPr>
              <a:t>CHARDONNAY </a:t>
            </a:r>
            <a:r>
              <a:rPr lang="en-AU" sz="6400" b="1" dirty="0">
                <a:solidFill>
                  <a:schemeClr val="accent1"/>
                </a:solidFill>
                <a:latin typeface="+mj-lt"/>
                <a:cs typeface="Hellix"/>
              </a:rPr>
              <a:t>UMUMNYA</a:t>
            </a:r>
          </a:p>
        </p:txBody>
      </p:sp>
    </p:spTree>
    <p:extLst>
      <p:ext uri="{BB962C8B-B14F-4D97-AF65-F5344CB8AC3E}">
        <p14:creationId xmlns:p14="http://schemas.microsoft.com/office/powerpoint/2010/main" val="4179153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8">
            <a:extLst>
              <a:ext uri="{FF2B5EF4-FFF2-40B4-BE49-F238E27FC236}">
                <a16:creationId xmlns:a16="http://schemas.microsoft.com/office/drawing/2014/main" id="{00AE230E-6D11-4523-B0CC-290359E30CB7}"/>
              </a:ext>
            </a:extLst>
          </p:cNvPr>
          <p:cNvSpPr txBox="1"/>
          <p:nvPr/>
        </p:nvSpPr>
        <p:spPr>
          <a:xfrm>
            <a:off x="98353" y="310071"/>
            <a:ext cx="1397072" cy="325089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r>
              <a:rPr lang="en-AU" sz="2000" b="1" dirty="0">
                <a:solidFill>
                  <a:schemeClr val="bg1"/>
                </a:solidFill>
                <a:cs typeface="Hellix SemiBold"/>
              </a:rPr>
              <a:t>COMMON</a:t>
            </a:r>
            <a:endParaRPr sz="2000" b="1" dirty="0">
              <a:solidFill>
                <a:schemeClr val="bg1"/>
              </a:solidFill>
              <a:cs typeface="Hellix SemiBold"/>
            </a:endParaRPr>
          </a:p>
        </p:txBody>
      </p:sp>
      <p:sp>
        <p:nvSpPr>
          <p:cNvPr id="5" name="object 37">
            <a:extLst>
              <a:ext uri="{FF2B5EF4-FFF2-40B4-BE49-F238E27FC236}">
                <a16:creationId xmlns:a16="http://schemas.microsoft.com/office/drawing/2014/main" id="{22F28A41-B7B5-473B-AF70-D29804596F84}"/>
              </a:ext>
            </a:extLst>
          </p:cNvPr>
          <p:cNvSpPr txBox="1">
            <a:spLocks/>
          </p:cNvSpPr>
          <p:nvPr/>
        </p:nvSpPr>
        <p:spPr>
          <a:xfrm>
            <a:off x="331857" y="745558"/>
            <a:ext cx="5506967" cy="1317027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>
            <a:lvl1pPr>
              <a:defRPr sz="12500" b="1" i="0">
                <a:solidFill>
                  <a:schemeClr val="tx1"/>
                </a:solidFill>
                <a:latin typeface="Hellix"/>
                <a:ea typeface="+mj-ea"/>
                <a:cs typeface="Hellix"/>
              </a:defRPr>
            </a:lvl1pPr>
          </a:lstStyle>
          <a:p>
            <a:pPr lvl="0">
              <a:lnSpc>
                <a:spcPct val="80000"/>
              </a:lnSpc>
              <a:tabLst>
                <a:tab pos="3303270" algn="l"/>
                <a:tab pos="8077200" algn="l"/>
              </a:tabLst>
              <a:defRPr/>
            </a:pPr>
            <a:r>
              <a:rPr lang="en-US" sz="5000" kern="0" spc="500" dirty="0">
                <a:solidFill>
                  <a:srgbClr val="F40000"/>
                </a:solidFill>
                <a:latin typeface="+mj-lt"/>
              </a:rPr>
              <a:t>GAYA-GAYA</a:t>
            </a:r>
          </a:p>
          <a:p>
            <a:pPr lvl="0">
              <a:lnSpc>
                <a:spcPct val="80000"/>
              </a:lnSpc>
              <a:tabLst>
                <a:tab pos="3303270" algn="l"/>
                <a:tab pos="8077200" algn="l"/>
              </a:tabLst>
              <a:defRPr/>
            </a:pPr>
            <a:r>
              <a:rPr lang="en-US" sz="5000" kern="0" spc="500" dirty="0">
                <a:solidFill>
                  <a:srgbClr val="F40000"/>
                </a:solidFill>
                <a:latin typeface="+mj-lt"/>
              </a:rPr>
              <a:t>CHARDONNAY</a:t>
            </a: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8FEBCE16-D1EF-47C6-BB7B-6F1CC561A070}"/>
              </a:ext>
            </a:extLst>
          </p:cNvPr>
          <p:cNvSpPr txBox="1"/>
          <p:nvPr/>
        </p:nvSpPr>
        <p:spPr>
          <a:xfrm>
            <a:off x="1208810" y="5321565"/>
            <a:ext cx="991466" cy="6647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r>
              <a:rPr lang="en-US" sz="1200" dirty="0"/>
              <a:t>TEKSTUR MEDIUM HINGGA PEKAT</a:t>
            </a: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59A4AE05-5D74-4196-B158-27AAAA7225B0}"/>
              </a:ext>
            </a:extLst>
          </p:cNvPr>
          <p:cNvSpPr txBox="1"/>
          <p:nvPr/>
        </p:nvSpPr>
        <p:spPr>
          <a:xfrm>
            <a:off x="1810362" y="4596321"/>
            <a:ext cx="2708498" cy="23275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17145" rIns="0" bIns="0" rtlCol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US" sz="1400" b="1" spc="100" dirty="0">
                <a:solidFill>
                  <a:schemeClr val="accent1"/>
                </a:solidFill>
                <a:cs typeface="Hellix SemiBold"/>
              </a:rPr>
              <a:t>DISIMPAN DALAM TONG EK</a:t>
            </a: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09860848-3273-4632-84A5-BDEA8015B557}"/>
              </a:ext>
            </a:extLst>
          </p:cNvPr>
          <p:cNvSpPr txBox="1"/>
          <p:nvPr/>
        </p:nvSpPr>
        <p:spPr>
          <a:xfrm>
            <a:off x="7019096" y="5630247"/>
            <a:ext cx="1254196" cy="104067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US" sz="1600" dirty="0" err="1">
                <a:cs typeface="Hellix SemiBold"/>
              </a:rPr>
              <a:t>Kering</a:t>
            </a:r>
            <a:endParaRPr lang="en-US" sz="1600" dirty="0">
              <a:cs typeface="Hellix SemiBold"/>
            </a:endParaRP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US" sz="1600" dirty="0">
                <a:cs typeface="Hellix SemiBold"/>
              </a:rPr>
              <a:t>Floral</a:t>
            </a: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US" sz="1600" dirty="0" err="1">
                <a:cs typeface="Hellix SemiBold"/>
              </a:rPr>
              <a:t>Elegan</a:t>
            </a:r>
            <a:endParaRPr lang="en-US" sz="1600" dirty="0">
              <a:cs typeface="Hellix SemiBold"/>
            </a:endParaRP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US" sz="1600" dirty="0" err="1">
                <a:cs typeface="Hellix SemiBold"/>
              </a:rPr>
              <a:t>Gurih</a:t>
            </a:r>
            <a:endParaRPr lang="en-US" sz="1600" dirty="0">
              <a:cs typeface="Hellix SemiBold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6838BB29-7775-4CD1-A912-DDDC75BA2ABA}"/>
              </a:ext>
            </a:extLst>
          </p:cNvPr>
          <p:cNvSpPr txBox="1"/>
          <p:nvPr/>
        </p:nvSpPr>
        <p:spPr>
          <a:xfrm>
            <a:off x="5647489" y="3422533"/>
            <a:ext cx="2060950" cy="4482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17145" rIns="0" bIns="0" rtlCol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US" sz="1400" b="1" spc="100" dirty="0">
                <a:solidFill>
                  <a:schemeClr val="accent1"/>
                </a:solidFill>
                <a:cs typeface="Hellix SemiBold"/>
              </a:rPr>
              <a:t>TIDAK DISIMPAN</a:t>
            </a:r>
          </a:p>
          <a:p>
            <a:pPr algn="ctr">
              <a:buClr>
                <a:srgbClr val="F40000"/>
              </a:buClr>
            </a:pPr>
            <a:r>
              <a:rPr lang="en-US" sz="1400" b="1" spc="100" dirty="0">
                <a:solidFill>
                  <a:schemeClr val="accent1"/>
                </a:solidFill>
                <a:cs typeface="Hellix SemiBold"/>
              </a:rPr>
              <a:t>DALAM BAREL KAYU</a:t>
            </a: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EEF06A10-0EBA-4471-8BEB-D9CF0B193FF4}"/>
              </a:ext>
            </a:extLst>
          </p:cNvPr>
          <p:cNvSpPr txBox="1"/>
          <p:nvPr/>
        </p:nvSpPr>
        <p:spPr>
          <a:xfrm>
            <a:off x="6659056" y="5157642"/>
            <a:ext cx="1313369" cy="4482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7145" rIns="0" bIns="0" rtlCol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US" sz="1400" b="1" spc="100" dirty="0">
                <a:solidFill>
                  <a:schemeClr val="accent1"/>
                </a:solidFill>
                <a:cs typeface="Hellix SemiBold"/>
              </a:rPr>
              <a:t>SPARKLING WINE</a:t>
            </a: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B8E8CED3-C2EF-4972-8DAC-65657E3929D9}"/>
              </a:ext>
            </a:extLst>
          </p:cNvPr>
          <p:cNvSpPr txBox="1"/>
          <p:nvPr/>
        </p:nvSpPr>
        <p:spPr>
          <a:xfrm>
            <a:off x="6980961" y="2083530"/>
            <a:ext cx="1201014" cy="8309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r>
              <a:rPr lang="en-AU" sz="1200" dirty="0"/>
              <a:t>LEBIH HIDUP KETIKA DIPADANKAN DENGAN MAKANAN</a:t>
            </a:r>
            <a:endParaRPr lang="en-US" sz="1200" dirty="0"/>
          </a:p>
        </p:txBody>
      </p:sp>
      <p:sp>
        <p:nvSpPr>
          <p:cNvPr id="12" name="object 58">
            <a:extLst>
              <a:ext uri="{FF2B5EF4-FFF2-40B4-BE49-F238E27FC236}">
                <a16:creationId xmlns:a16="http://schemas.microsoft.com/office/drawing/2014/main" id="{DB4B5B49-3178-4C8F-AE90-91CADC8E4A6D}"/>
              </a:ext>
            </a:extLst>
          </p:cNvPr>
          <p:cNvSpPr txBox="1"/>
          <p:nvPr/>
        </p:nvSpPr>
        <p:spPr>
          <a:xfrm>
            <a:off x="8337479" y="3216313"/>
            <a:ext cx="1387546" cy="1040670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/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600" dirty="0">
                <a:cs typeface="Hellix SemiBold"/>
              </a:rPr>
              <a:t>Segar</a:t>
            </a: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600" dirty="0">
                <a:cs typeface="Hellix SemiBold"/>
              </a:rPr>
              <a:t>Floral</a:t>
            </a: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600" dirty="0" err="1">
                <a:cs typeface="Hellix SemiBold"/>
              </a:rPr>
              <a:t>Dinamis</a:t>
            </a:r>
            <a:endParaRPr lang="en-AU" sz="1600" dirty="0">
              <a:cs typeface="Hellix SemiBold"/>
            </a:endParaRP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600" dirty="0" err="1">
                <a:cs typeface="Hellix SemiBold"/>
              </a:rPr>
              <a:t>Ringan</a:t>
            </a:r>
            <a:endParaRPr lang="en-US" sz="1600" dirty="0">
              <a:cs typeface="Hellix SemiBold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98D84A1D-2C55-455C-B6E2-C8F836D3050A}"/>
              </a:ext>
            </a:extLst>
          </p:cNvPr>
          <p:cNvSpPr txBox="1"/>
          <p:nvPr/>
        </p:nvSpPr>
        <p:spPr>
          <a:xfrm rot="21305951">
            <a:off x="2341822" y="3071732"/>
            <a:ext cx="2778082" cy="7016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defTabSz="914217">
              <a:lnSpc>
                <a:spcPct val="80000"/>
              </a:lnSpc>
            </a:pPr>
            <a:r>
              <a:rPr lang="en-AU" sz="2800" dirty="0">
                <a:solidFill>
                  <a:schemeClr val="bg1"/>
                </a:solidFill>
                <a:latin typeface="Mistral" panose="03090702030407020403" pitchFamily="66" charset="0"/>
                <a:cs typeface="Colors Of Autumn"/>
              </a:rPr>
              <a:t>TERDAPAT TIGA GAYA </a:t>
            </a:r>
            <a:r>
              <a:rPr lang="en-AU" sz="2800" dirty="0" err="1">
                <a:solidFill>
                  <a:schemeClr val="bg1"/>
                </a:solidFill>
                <a:latin typeface="Mistral" panose="03090702030407020403" pitchFamily="66" charset="0"/>
                <a:cs typeface="Colors Of Autumn"/>
              </a:rPr>
              <a:t>dengan</a:t>
            </a:r>
            <a:r>
              <a:rPr lang="en-AU" sz="2800" dirty="0">
                <a:solidFill>
                  <a:schemeClr val="bg1"/>
                </a:solidFill>
                <a:latin typeface="Mistral" panose="03090702030407020403" pitchFamily="66" charset="0"/>
                <a:cs typeface="Colors Of Autumn"/>
              </a:rPr>
              <a:t> CAKUPAN LUAS</a:t>
            </a:r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3B29EF4B-66DB-4D9E-AC03-B3A236441923}"/>
              </a:ext>
            </a:extLst>
          </p:cNvPr>
          <p:cNvSpPr txBox="1"/>
          <p:nvPr/>
        </p:nvSpPr>
        <p:spPr>
          <a:xfrm>
            <a:off x="2837621" y="5134947"/>
            <a:ext cx="1254196" cy="104067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US" sz="1600" dirty="0" err="1">
                <a:cs typeface="Hellix SemiBold"/>
              </a:rPr>
              <a:t>Halus</a:t>
            </a:r>
            <a:endParaRPr lang="en-US" sz="1600" dirty="0">
              <a:cs typeface="Hellix SemiBold"/>
            </a:endParaRP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US" sz="1600" dirty="0" err="1">
                <a:cs typeface="Hellix SemiBold"/>
              </a:rPr>
              <a:t>Berkrim</a:t>
            </a:r>
            <a:endParaRPr lang="en-US" sz="1600" dirty="0">
              <a:cs typeface="Hellix SemiBold"/>
            </a:endParaRP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US" sz="1600" dirty="0" err="1">
                <a:cs typeface="Hellix SemiBold"/>
              </a:rPr>
              <a:t>Kompleks</a:t>
            </a:r>
            <a:endParaRPr lang="en-US" sz="1600" dirty="0">
              <a:cs typeface="Hellix SemiBold"/>
            </a:endParaRP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US" sz="1600" dirty="0" err="1">
                <a:cs typeface="Hellix SemiBold"/>
              </a:rPr>
              <a:t>Hangat</a:t>
            </a:r>
            <a:endParaRPr lang="en-US" sz="1600" dirty="0"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53959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EA2DE10-E402-4B2D-878F-57A67598F64F}"/>
              </a:ext>
            </a:extLst>
          </p:cNvPr>
          <p:cNvSpPr txBox="1"/>
          <p:nvPr/>
        </p:nvSpPr>
        <p:spPr>
          <a:xfrm>
            <a:off x="-16042" y="4382836"/>
            <a:ext cx="11160292" cy="15607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5000"/>
              </a:lnSpc>
              <a:tabLst>
                <a:tab pos="1274445" algn="l"/>
              </a:tabLst>
            </a:pPr>
            <a:r>
              <a:rPr lang="en-AU" sz="6400" b="1" spc="300" dirty="0">
                <a:solidFill>
                  <a:schemeClr val="bg1"/>
                </a:solidFill>
                <a:latin typeface="+mj-lt"/>
                <a:cs typeface="Hellix"/>
              </a:rPr>
              <a:t>DI MANA</a:t>
            </a:r>
          </a:p>
          <a:p>
            <a:pPr>
              <a:lnSpc>
                <a:spcPct val="85000"/>
              </a:lnSpc>
              <a:tabLst>
                <a:tab pos="1274445" algn="l"/>
              </a:tabLst>
            </a:pPr>
            <a:r>
              <a:rPr lang="en-AU" sz="6400" b="1" spc="300" dirty="0">
                <a:solidFill>
                  <a:schemeClr val="accent1"/>
                </a:solidFill>
                <a:latin typeface="+mj-lt"/>
                <a:cs typeface="Hellix"/>
              </a:rPr>
              <a:t>CHARDONNAY</a:t>
            </a:r>
            <a:r>
              <a:rPr lang="en-AU" sz="6400" b="1" spc="300" dirty="0">
                <a:solidFill>
                  <a:schemeClr val="bg1"/>
                </a:solidFill>
                <a:latin typeface="+mj-lt"/>
                <a:cs typeface="Hellix"/>
              </a:rPr>
              <a:t> TUMBUH?</a:t>
            </a:r>
          </a:p>
        </p:txBody>
      </p:sp>
    </p:spTree>
    <p:extLst>
      <p:ext uri="{BB962C8B-B14F-4D97-AF65-F5344CB8AC3E}">
        <p14:creationId xmlns:p14="http://schemas.microsoft.com/office/powerpoint/2010/main" val="2960179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68F04677-9479-4101-9BCA-59779C895995}"/>
              </a:ext>
            </a:extLst>
          </p:cNvPr>
          <p:cNvSpPr txBox="1"/>
          <p:nvPr/>
        </p:nvSpPr>
        <p:spPr>
          <a:xfrm>
            <a:off x="4143375" y="537337"/>
            <a:ext cx="6715126" cy="83426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sz="7400" b="1" spc="1300" dirty="0">
                <a:latin typeface="+mj-lt"/>
                <a:cs typeface="Hellix"/>
              </a:rPr>
              <a:t>VICTORIA</a:t>
            </a:r>
            <a:endParaRPr lang="en-AU" sz="7400" spc="1300" dirty="0">
              <a:latin typeface="+mj-lt"/>
              <a:cs typeface="Hellix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FE167B21-DC2E-4BC4-8D55-452405AD7FCD}"/>
              </a:ext>
            </a:extLst>
          </p:cNvPr>
          <p:cNvSpPr txBox="1"/>
          <p:nvPr/>
        </p:nvSpPr>
        <p:spPr>
          <a:xfrm>
            <a:off x="4400551" y="5324805"/>
            <a:ext cx="684000" cy="140423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800" b="1" dirty="0">
                <a:cs typeface="Hellix SemiBold"/>
              </a:rPr>
              <a:t>MELBOURNE</a:t>
            </a:r>
            <a:endParaRPr lang="en-US" sz="800" dirty="0">
              <a:cs typeface="Hellix SemiBold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FE0C06C8-500E-4474-AAAC-FA1CC53B7102}"/>
              </a:ext>
            </a:extLst>
          </p:cNvPr>
          <p:cNvSpPr txBox="1"/>
          <p:nvPr/>
        </p:nvSpPr>
        <p:spPr>
          <a:xfrm>
            <a:off x="3333751" y="6618058"/>
            <a:ext cx="1619248" cy="4605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F40000"/>
              </a:buClr>
            </a:pPr>
            <a:r>
              <a:rPr lang="en-AU" sz="1600" b="1" dirty="0">
                <a:cs typeface="Hellix SemiBold"/>
              </a:rPr>
              <a:t>Mornington Peninsula</a:t>
            </a:r>
            <a:endParaRPr lang="en-US" sz="1600" dirty="0">
              <a:cs typeface="Hellix SemiBold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29294526-FF89-4B5B-95A5-0AE6A992472B}"/>
              </a:ext>
            </a:extLst>
          </p:cNvPr>
          <p:cNvSpPr txBox="1"/>
          <p:nvPr/>
        </p:nvSpPr>
        <p:spPr>
          <a:xfrm>
            <a:off x="6748983" y="3674346"/>
            <a:ext cx="1173398" cy="238912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1600" b="1" dirty="0">
                <a:cs typeface="Hellix SemiBold"/>
              </a:rPr>
              <a:t>Beechworth</a:t>
            </a:r>
            <a:endParaRPr lang="en-US" sz="1600" dirty="0">
              <a:cs typeface="Hellix SemiBold"/>
            </a:endParaRPr>
          </a:p>
        </p:txBody>
      </p:sp>
      <p:sp>
        <p:nvSpPr>
          <p:cNvPr id="12" name="object 58">
            <a:extLst>
              <a:ext uri="{FF2B5EF4-FFF2-40B4-BE49-F238E27FC236}">
                <a16:creationId xmlns:a16="http://schemas.microsoft.com/office/drawing/2014/main" id="{8B85A0E9-A740-4BF4-878D-6BE01C97EE20}"/>
              </a:ext>
            </a:extLst>
          </p:cNvPr>
          <p:cNvSpPr txBox="1"/>
          <p:nvPr/>
        </p:nvSpPr>
        <p:spPr>
          <a:xfrm>
            <a:off x="297356" y="1371600"/>
            <a:ext cx="1449115" cy="238912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1600" b="1" dirty="0">
                <a:cs typeface="Hellix SemiBold"/>
              </a:rPr>
              <a:t>Murray Darling</a:t>
            </a:r>
            <a:endParaRPr lang="en-US" sz="1600" dirty="0">
              <a:cs typeface="Hellix SemiBold"/>
            </a:endParaRPr>
          </a:p>
        </p:txBody>
      </p:sp>
      <p:sp>
        <p:nvSpPr>
          <p:cNvPr id="13" name="object 58">
            <a:extLst>
              <a:ext uri="{FF2B5EF4-FFF2-40B4-BE49-F238E27FC236}">
                <a16:creationId xmlns:a16="http://schemas.microsoft.com/office/drawing/2014/main" id="{ED419BC1-A2FB-48E0-8318-CAA95BFC3039}"/>
              </a:ext>
            </a:extLst>
          </p:cNvPr>
          <p:cNvSpPr txBox="1"/>
          <p:nvPr/>
        </p:nvSpPr>
        <p:spPr>
          <a:xfrm>
            <a:off x="2212626" y="2309488"/>
            <a:ext cx="913713" cy="238912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1600" b="1" dirty="0">
                <a:cs typeface="Hellix SemiBold"/>
              </a:rPr>
              <a:t>Swan Hill</a:t>
            </a:r>
            <a:endParaRPr lang="en-US" sz="1600" dirty="0">
              <a:cs typeface="Hellix SemiBold"/>
            </a:endParaRPr>
          </a:p>
        </p:txBody>
      </p:sp>
      <p:sp>
        <p:nvSpPr>
          <p:cNvPr id="14" name="object 58">
            <a:extLst>
              <a:ext uri="{FF2B5EF4-FFF2-40B4-BE49-F238E27FC236}">
                <a16:creationId xmlns:a16="http://schemas.microsoft.com/office/drawing/2014/main" id="{275B184F-8F5B-43DD-9936-A4869688BC3B}"/>
              </a:ext>
            </a:extLst>
          </p:cNvPr>
          <p:cNvSpPr txBox="1"/>
          <p:nvPr/>
        </p:nvSpPr>
        <p:spPr>
          <a:xfrm>
            <a:off x="2837751" y="3314064"/>
            <a:ext cx="1562800" cy="238912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1600" b="1" dirty="0">
                <a:cs typeface="Hellix SemiBold"/>
              </a:rPr>
              <a:t>Goulburn Valley</a:t>
            </a:r>
            <a:endParaRPr lang="en-US" sz="1600" dirty="0">
              <a:cs typeface="Hellix SemiBold"/>
            </a:endParaRPr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6A8FED11-352E-419C-AF78-0DDDBBBA85BE}"/>
              </a:ext>
            </a:extLst>
          </p:cNvPr>
          <p:cNvSpPr txBox="1"/>
          <p:nvPr/>
        </p:nvSpPr>
        <p:spPr>
          <a:xfrm>
            <a:off x="1746471" y="4578901"/>
            <a:ext cx="1684757" cy="238912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1600" b="1" dirty="0">
                <a:cs typeface="Hellix SemiBold"/>
              </a:rPr>
              <a:t>Macedon Ranges</a:t>
            </a:r>
            <a:endParaRPr lang="en-US" sz="1600" dirty="0">
              <a:cs typeface="Hellix SemiBold"/>
            </a:endParaRPr>
          </a:p>
        </p:txBody>
      </p:sp>
      <p:sp>
        <p:nvSpPr>
          <p:cNvPr id="16" name="object 58">
            <a:extLst>
              <a:ext uri="{FF2B5EF4-FFF2-40B4-BE49-F238E27FC236}">
                <a16:creationId xmlns:a16="http://schemas.microsoft.com/office/drawing/2014/main" id="{0F341584-B306-4852-9CFD-28737B4557EE}"/>
              </a:ext>
            </a:extLst>
          </p:cNvPr>
          <p:cNvSpPr txBox="1"/>
          <p:nvPr/>
        </p:nvSpPr>
        <p:spPr>
          <a:xfrm>
            <a:off x="2427382" y="5560425"/>
            <a:ext cx="820738" cy="238912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1600" b="1" dirty="0">
                <a:cs typeface="Hellix SemiBold"/>
              </a:rPr>
              <a:t>Geelong</a:t>
            </a:r>
            <a:endParaRPr lang="en-US" sz="1600" dirty="0">
              <a:cs typeface="Hellix SemiBold"/>
            </a:endParaRPr>
          </a:p>
        </p:txBody>
      </p:sp>
      <p:sp>
        <p:nvSpPr>
          <p:cNvPr id="17" name="object 58">
            <a:extLst>
              <a:ext uri="{FF2B5EF4-FFF2-40B4-BE49-F238E27FC236}">
                <a16:creationId xmlns:a16="http://schemas.microsoft.com/office/drawing/2014/main" id="{A5E9705E-C9C4-4AC7-B4AE-D031B9FCA724}"/>
              </a:ext>
            </a:extLst>
          </p:cNvPr>
          <p:cNvSpPr txBox="1"/>
          <p:nvPr/>
        </p:nvSpPr>
        <p:spPr>
          <a:xfrm>
            <a:off x="6082520" y="5465228"/>
            <a:ext cx="1152303" cy="238912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1600" b="1" dirty="0">
                <a:cs typeface="Hellix SemiBold"/>
              </a:rPr>
              <a:t>Yarra Valley</a:t>
            </a:r>
            <a:endParaRPr lang="en-US" sz="1600" dirty="0"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565486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D3F285-8984-42D1-A7E3-A2DE4F77D48B}"/>
              </a:ext>
            </a:extLst>
          </p:cNvPr>
          <p:cNvSpPr txBox="1">
            <a:spLocks/>
          </p:cNvSpPr>
          <p:nvPr/>
        </p:nvSpPr>
        <p:spPr>
          <a:xfrm>
            <a:off x="6134099" y="2886075"/>
            <a:ext cx="3467102" cy="156210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err="1"/>
              <a:t>Tujuan</a:t>
            </a:r>
            <a:r>
              <a:rPr lang="en-AU" dirty="0"/>
              <a:t> </a:t>
            </a:r>
            <a:r>
              <a:rPr lang="en-AU" dirty="0" err="1"/>
              <a:t>wisata</a:t>
            </a:r>
            <a:r>
              <a:rPr lang="en-AU" dirty="0"/>
              <a:t> </a:t>
            </a:r>
            <a:r>
              <a:rPr lang="en-AU" dirty="0" err="1"/>
              <a:t>populer</a:t>
            </a:r>
            <a:endParaRPr lang="en-AU" dirty="0"/>
          </a:p>
          <a:p>
            <a:r>
              <a:rPr lang="en-AU" dirty="0" err="1"/>
              <a:t>Sejarah</a:t>
            </a:r>
            <a:r>
              <a:rPr lang="en-AU" dirty="0"/>
              <a:t> yang </a:t>
            </a:r>
            <a:r>
              <a:rPr lang="en-AU" dirty="0" err="1"/>
              <a:t>penuh</a:t>
            </a:r>
            <a:r>
              <a:rPr lang="en-AU" dirty="0"/>
              <a:t> </a:t>
            </a:r>
            <a:r>
              <a:rPr lang="en-AU" dirty="0" err="1"/>
              <a:t>warna</a:t>
            </a:r>
            <a:endParaRPr lang="en-AU" dirty="0"/>
          </a:p>
          <a:p>
            <a:r>
              <a:rPr lang="en-AU" dirty="0" err="1"/>
              <a:t>Pembuat</a:t>
            </a:r>
            <a:r>
              <a:rPr lang="en-AU" dirty="0"/>
              <a:t> </a:t>
            </a:r>
            <a:r>
              <a:rPr lang="en-AU" dirty="0" err="1"/>
              <a:t>anggur</a:t>
            </a:r>
            <a:r>
              <a:rPr lang="en-AU" dirty="0"/>
              <a:t> </a:t>
            </a:r>
            <a:r>
              <a:rPr lang="en-AU" dirty="0" err="1"/>
              <a:t>inovatif</a:t>
            </a:r>
            <a:endParaRPr lang="en-AU" dirty="0"/>
          </a:p>
          <a:p>
            <a:r>
              <a:rPr lang="en-AU" dirty="0" err="1"/>
              <a:t>Surga</a:t>
            </a:r>
            <a:r>
              <a:rPr lang="en-AU" dirty="0"/>
              <a:t> </a:t>
            </a:r>
            <a:r>
              <a:rPr lang="en-AU" dirty="0" err="1"/>
              <a:t>makanan</a:t>
            </a:r>
            <a:r>
              <a:rPr lang="en-AU" dirty="0"/>
              <a:t> </a:t>
            </a:r>
            <a:r>
              <a:rPr lang="en-AU" dirty="0" err="1"/>
              <a:t>dan</a:t>
            </a:r>
            <a:r>
              <a:rPr lang="en-AU" dirty="0"/>
              <a:t> </a:t>
            </a:r>
            <a:r>
              <a:rPr lang="en-AU" dirty="0" err="1"/>
              <a:t>anggur</a:t>
            </a:r>
            <a:endParaRPr lang="en-AU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A85241C-CE34-4F6C-B8D1-92F6DF60B807}"/>
              </a:ext>
            </a:extLst>
          </p:cNvPr>
          <p:cNvSpPr txBox="1"/>
          <p:nvPr/>
        </p:nvSpPr>
        <p:spPr>
          <a:xfrm>
            <a:off x="-41358" y="1101474"/>
            <a:ext cx="10774529" cy="13369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ctr">
              <a:tabLst>
                <a:tab pos="1274445" algn="l"/>
              </a:tabLst>
            </a:pPr>
            <a:r>
              <a:rPr lang="en-AU" sz="9000" b="1" spc="500" dirty="0">
                <a:latin typeface="+mj-lt"/>
                <a:cs typeface="Hellix"/>
              </a:rPr>
              <a:t>YARRA VALLEY</a:t>
            </a: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F8318B51-4310-4054-B0C7-EDE258B0AEF5}"/>
              </a:ext>
            </a:extLst>
          </p:cNvPr>
          <p:cNvSpPr txBox="1"/>
          <p:nvPr/>
        </p:nvSpPr>
        <p:spPr>
          <a:xfrm>
            <a:off x="8881816" y="5971980"/>
            <a:ext cx="1100384" cy="621580"/>
          </a:xfrm>
          <a:prstGeom prst="rect">
            <a:avLst/>
          </a:prstGeom>
        </p:spPr>
        <p:txBody>
          <a:bodyPr vert="horz" wrap="square" lIns="0" tIns="12065" rIns="0" bIns="0" rtlCol="0" anchor="b" anchorCtr="0">
            <a:spAutoFit/>
          </a:bodyPr>
          <a:lstStyle/>
          <a:p>
            <a:pPr algn="ctr" defTabSz="914217">
              <a:lnSpc>
                <a:spcPct val="80000"/>
              </a:lnSpc>
            </a:pPr>
            <a:r>
              <a:rPr lang="en-AU" sz="24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YARRA </a:t>
            </a:r>
          </a:p>
          <a:p>
            <a:pPr algn="ctr" defTabSz="914217">
              <a:lnSpc>
                <a:spcPct val="80000"/>
              </a:lnSpc>
            </a:pPr>
            <a:r>
              <a:rPr lang="en-AU" sz="24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VALLEY</a:t>
            </a:r>
          </a:p>
        </p:txBody>
      </p:sp>
    </p:spTree>
    <p:extLst>
      <p:ext uri="{BB962C8B-B14F-4D97-AF65-F5344CB8AC3E}">
        <p14:creationId xmlns:p14="http://schemas.microsoft.com/office/powerpoint/2010/main" val="706522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4">
            <a:extLst>
              <a:ext uri="{FF2B5EF4-FFF2-40B4-BE49-F238E27FC236}">
                <a16:creationId xmlns:a16="http://schemas.microsoft.com/office/drawing/2014/main" id="{2484091D-064B-4F90-A417-B2CEE2961CEA}"/>
              </a:ext>
            </a:extLst>
          </p:cNvPr>
          <p:cNvSpPr txBox="1"/>
          <p:nvPr/>
        </p:nvSpPr>
        <p:spPr>
          <a:xfrm>
            <a:off x="318643" y="434108"/>
            <a:ext cx="3183169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5000" b="1" dirty="0">
                <a:solidFill>
                  <a:schemeClr val="accent1"/>
                </a:solidFill>
                <a:latin typeface="+mj-lt"/>
                <a:cs typeface="Hellix"/>
              </a:rPr>
              <a:t>IKLIM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671D30-A5B6-4E32-B11C-B0B50C53B2DA}"/>
              </a:ext>
            </a:extLst>
          </p:cNvPr>
          <p:cNvSpPr txBox="1"/>
          <p:nvPr/>
        </p:nvSpPr>
        <p:spPr>
          <a:xfrm>
            <a:off x="713215" y="3304258"/>
            <a:ext cx="5308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spc="800" dirty="0">
                <a:solidFill>
                  <a:schemeClr val="bg1"/>
                </a:solidFill>
              </a:rPr>
              <a:t>KONTINENTAL</a:t>
            </a:r>
            <a:endParaRPr lang="en-AU" sz="4000" b="1" spc="800" dirty="0">
              <a:solidFill>
                <a:schemeClr val="bg1"/>
              </a:solidFill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3801A906-A63E-4434-A03C-97E761B0F92A}"/>
              </a:ext>
            </a:extLst>
          </p:cNvPr>
          <p:cNvSpPr txBox="1"/>
          <p:nvPr/>
        </p:nvSpPr>
        <p:spPr>
          <a:xfrm>
            <a:off x="522514" y="5375022"/>
            <a:ext cx="4159605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ctr">
              <a:lnSpc>
                <a:spcPct val="80000"/>
              </a:lnSpc>
              <a:tabLst>
                <a:tab pos="1274445" algn="l"/>
              </a:tabLst>
            </a:pPr>
            <a:r>
              <a:rPr lang="en-AU" sz="5000" b="1" dirty="0">
                <a:solidFill>
                  <a:schemeClr val="accent1"/>
                </a:solidFill>
                <a:latin typeface="+mj-lt"/>
                <a:cs typeface="Hellix"/>
              </a:rPr>
              <a:t>KETINGGIAN</a:t>
            </a: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1D619194-1C39-496C-9430-01082BDD87BC}"/>
              </a:ext>
            </a:extLst>
          </p:cNvPr>
          <p:cNvSpPr txBox="1"/>
          <p:nvPr/>
        </p:nvSpPr>
        <p:spPr>
          <a:xfrm>
            <a:off x="4682119" y="6337140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RENDAH</a:t>
            </a: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1A3D79AF-B625-4746-92DB-8F4C02293ECE}"/>
              </a:ext>
            </a:extLst>
          </p:cNvPr>
          <p:cNvSpPr txBox="1"/>
          <p:nvPr/>
        </p:nvSpPr>
        <p:spPr>
          <a:xfrm>
            <a:off x="4905936" y="4321442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SEDANG</a:t>
            </a: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FEF90A69-EF99-40B9-8DC8-2B5BB558BD13}"/>
              </a:ext>
            </a:extLst>
          </p:cNvPr>
          <p:cNvSpPr txBox="1"/>
          <p:nvPr/>
        </p:nvSpPr>
        <p:spPr>
          <a:xfrm>
            <a:off x="5986283" y="2279282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TINGGI</a:t>
            </a: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919A7B7-9D98-4B49-8497-0751FCEA500C}"/>
              </a:ext>
            </a:extLst>
          </p:cNvPr>
          <p:cNvSpPr txBox="1"/>
          <p:nvPr/>
        </p:nvSpPr>
        <p:spPr>
          <a:xfrm>
            <a:off x="5986283" y="434108"/>
            <a:ext cx="4258384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SANGAT TINGGI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03ECF0-6A8D-4B31-ADCB-AE158D0F2C5D}"/>
              </a:ext>
            </a:extLst>
          </p:cNvPr>
          <p:cNvSpPr txBox="1"/>
          <p:nvPr/>
        </p:nvSpPr>
        <p:spPr>
          <a:xfrm>
            <a:off x="1666213" y="6020135"/>
            <a:ext cx="2760133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AU" sz="2000" b="1" dirty="0">
                <a:solidFill>
                  <a:schemeClr val="bg1"/>
                </a:solidFill>
              </a:rPr>
              <a:t>YARRA VALLEY</a:t>
            </a:r>
          </a:p>
          <a:p>
            <a:pPr algn="ct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30–400 M</a:t>
            </a:r>
            <a:r>
              <a:rPr lang="en-AU" dirty="0">
                <a:solidFill>
                  <a:schemeClr val="bg1"/>
                </a:solidFill>
              </a:rPr>
              <a:t> (98–1312 KAKI)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2384D8-3B8F-4DAD-8AA6-DCEC9C1AAA7C}"/>
              </a:ext>
            </a:extLst>
          </p:cNvPr>
          <p:cNvSpPr txBox="1"/>
          <p:nvPr/>
        </p:nvSpPr>
        <p:spPr>
          <a:xfrm>
            <a:off x="5944188" y="4904290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500–749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1640–2459 KAKI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345B3B-EDEB-40D1-9C1E-65E712F04CA7}"/>
              </a:ext>
            </a:extLst>
          </p:cNvPr>
          <p:cNvSpPr txBox="1"/>
          <p:nvPr/>
        </p:nvSpPr>
        <p:spPr>
          <a:xfrm>
            <a:off x="7032035" y="2869569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750–999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2460–3279 KAKI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B0313B-DBFE-4D6B-A84B-1628F11CA76C}"/>
              </a:ext>
            </a:extLst>
          </p:cNvPr>
          <p:cNvSpPr txBox="1"/>
          <p:nvPr/>
        </p:nvSpPr>
        <p:spPr>
          <a:xfrm>
            <a:off x="8021558" y="999201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&gt;1000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&gt;3280 KAKI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491F4B-4A55-4498-BF34-613F311B23FA}"/>
              </a:ext>
            </a:extLst>
          </p:cNvPr>
          <p:cNvSpPr txBox="1"/>
          <p:nvPr/>
        </p:nvSpPr>
        <p:spPr>
          <a:xfrm>
            <a:off x="1484084" y="4021847"/>
            <a:ext cx="4192721" cy="3982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DENGAN PENGARUH MEDITERANIA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7BE594-3A54-444C-A27B-6C843BF80255}"/>
              </a:ext>
            </a:extLst>
          </p:cNvPr>
          <p:cNvSpPr txBox="1"/>
          <p:nvPr/>
        </p:nvSpPr>
        <p:spPr>
          <a:xfrm>
            <a:off x="5667638" y="6946414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0–499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0–1639 KAKI</a:t>
            </a:r>
          </a:p>
        </p:txBody>
      </p:sp>
    </p:spTree>
    <p:extLst>
      <p:ext uri="{BB962C8B-B14F-4D97-AF65-F5344CB8AC3E}">
        <p14:creationId xmlns:p14="http://schemas.microsoft.com/office/powerpoint/2010/main" val="66176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2D9CA03E-A187-43F3-A75B-3FD2438BB28E}"/>
              </a:ext>
            </a:extLst>
          </p:cNvPr>
          <p:cNvSpPr txBox="1"/>
          <p:nvPr/>
        </p:nvSpPr>
        <p:spPr>
          <a:xfrm>
            <a:off x="-63667" y="1130049"/>
            <a:ext cx="4302292" cy="1422651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10000" b="1" dirty="0">
                <a:solidFill>
                  <a:schemeClr val="bg1"/>
                </a:solidFill>
                <a:latin typeface="+mj-lt"/>
                <a:cs typeface="Hellix"/>
              </a:rPr>
              <a:t>TANAH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AFFDB5-EA03-4C44-94DB-5D99C71FDE31}"/>
              </a:ext>
            </a:extLst>
          </p:cNvPr>
          <p:cNvSpPr txBox="1"/>
          <p:nvPr/>
        </p:nvSpPr>
        <p:spPr>
          <a:xfrm>
            <a:off x="4655994" y="1389784"/>
            <a:ext cx="544397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Sisi </a:t>
            </a:r>
            <a:r>
              <a:rPr lang="en-AU" dirty="0" err="1">
                <a:solidFill>
                  <a:schemeClr val="bg1"/>
                </a:solidFill>
              </a:rPr>
              <a:t>utara</a:t>
            </a:r>
            <a:r>
              <a:rPr lang="en-AU" dirty="0">
                <a:solidFill>
                  <a:schemeClr val="bg1"/>
                </a:solidFill>
              </a:rPr>
              <a:t> Yarra Valley </a:t>
            </a:r>
            <a:r>
              <a:rPr lang="en-AU" dirty="0" err="1">
                <a:solidFill>
                  <a:schemeClr val="bg1"/>
                </a:solidFill>
              </a:rPr>
              <a:t>memiliki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berwarna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abu-abu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hingga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abu-abu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kecoklatan</a:t>
            </a:r>
            <a:r>
              <a:rPr lang="en-AU" dirty="0">
                <a:solidFill>
                  <a:schemeClr val="bg1"/>
                </a:solidFill>
              </a:rPr>
              <a:t> pada </a:t>
            </a:r>
            <a:r>
              <a:rPr lang="en-AU" dirty="0" err="1">
                <a:solidFill>
                  <a:schemeClr val="bg1"/>
                </a:solidFill>
              </a:rPr>
              <a:t>permukaan</a:t>
            </a:r>
            <a:r>
              <a:rPr lang="en-AU" dirty="0">
                <a:solidFill>
                  <a:schemeClr val="bg1"/>
                </a:solidFill>
              </a:rPr>
              <a:t>, dan </a:t>
            </a:r>
            <a:r>
              <a:rPr lang="en-AU" dirty="0" err="1">
                <a:solidFill>
                  <a:schemeClr val="bg1"/>
                </a:solidFill>
              </a:rPr>
              <a:t>beragam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mulai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pasir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lempung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hingga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liat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lempung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konsisten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dengan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lapisan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bawah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liat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berwarna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merah-coklat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seringkali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berisi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bebatuan</a:t>
            </a:r>
            <a:r>
              <a:rPr lang="en-AU" dirty="0">
                <a:solidFill>
                  <a:schemeClr val="bg1"/>
                </a:solidFill>
              </a:rPr>
              <a:t>. </a:t>
            </a:r>
            <a:r>
              <a:rPr lang="en-AU" dirty="0" err="1">
                <a:solidFill>
                  <a:schemeClr val="bg1"/>
                </a:solidFill>
              </a:rPr>
              <a:t>Tipe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utama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lainnya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adalah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vulkanik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merah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dalam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subur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pada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sisi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selatan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lembah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9519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AA61B1-A102-4A69-9F61-2EA28279B795}"/>
              </a:ext>
            </a:extLst>
          </p:cNvPr>
          <p:cNvSpPr txBox="1">
            <a:spLocks/>
          </p:cNvSpPr>
          <p:nvPr/>
        </p:nvSpPr>
        <p:spPr>
          <a:xfrm>
            <a:off x="5105400" y="3524250"/>
            <a:ext cx="4165600" cy="37115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8000"/>
              </a:lnSpc>
              <a:spcBef>
                <a:spcPts val="0"/>
              </a:spcBef>
              <a:buNone/>
            </a:pPr>
            <a:r>
              <a:rPr lang="en-AU" sz="1600" dirty="0" err="1"/>
              <a:t>Iklim</a:t>
            </a:r>
            <a:r>
              <a:rPr lang="en-AU" sz="1600" dirty="0"/>
              <a:t> </a:t>
            </a:r>
            <a:r>
              <a:rPr lang="en-AU" sz="1600" dirty="0" err="1"/>
              <a:t>dan</a:t>
            </a:r>
            <a:r>
              <a:rPr lang="en-AU" sz="1600" dirty="0"/>
              <a:t> </a:t>
            </a:r>
            <a:r>
              <a:rPr lang="en-AU" sz="1600" dirty="0" err="1"/>
              <a:t>lansekap</a:t>
            </a:r>
            <a:r>
              <a:rPr lang="en-AU" sz="1600" dirty="0"/>
              <a:t> Australia yang </a:t>
            </a:r>
            <a:r>
              <a:rPr lang="en-AU" sz="1600" dirty="0" err="1"/>
              <a:t>unik</a:t>
            </a:r>
            <a:r>
              <a:rPr lang="en-AU" sz="1600" dirty="0"/>
              <a:t> </a:t>
            </a:r>
            <a:r>
              <a:rPr lang="en-AU" sz="1600" dirty="0" err="1"/>
              <a:t>telah</a:t>
            </a:r>
            <a:r>
              <a:rPr lang="en-AU" sz="1600" dirty="0"/>
              <a:t> </a:t>
            </a:r>
            <a:r>
              <a:rPr lang="en-AU" sz="1600" dirty="0" err="1"/>
              <a:t>mendorong</a:t>
            </a:r>
            <a:r>
              <a:rPr lang="en-AU" sz="1600" dirty="0"/>
              <a:t> </a:t>
            </a:r>
            <a:r>
              <a:rPr lang="en-AU" sz="1600" dirty="0" err="1"/>
              <a:t>terbentuknya</a:t>
            </a:r>
            <a:r>
              <a:rPr lang="en-AU" sz="1600" dirty="0"/>
              <a:t> </a:t>
            </a:r>
            <a:r>
              <a:rPr lang="en-AU" sz="1600" dirty="0" err="1"/>
              <a:t>kancah</a:t>
            </a:r>
            <a:r>
              <a:rPr lang="en-AU" sz="1600" dirty="0"/>
              <a:t> </a:t>
            </a:r>
            <a:r>
              <a:rPr lang="en-AU" sz="1600" dirty="0" err="1"/>
              <a:t>usaha</a:t>
            </a:r>
            <a:r>
              <a:rPr lang="en-AU" sz="1600" dirty="0"/>
              <a:t> </a:t>
            </a:r>
            <a:r>
              <a:rPr lang="en-AU" sz="1600" dirty="0" err="1"/>
              <a:t>anggur</a:t>
            </a:r>
            <a:r>
              <a:rPr lang="en-AU" sz="1600" dirty="0"/>
              <a:t> yang </a:t>
            </a:r>
            <a:r>
              <a:rPr lang="en-AU" sz="1600" dirty="0" err="1"/>
              <a:t>sangat</a:t>
            </a:r>
            <a:r>
              <a:rPr lang="en-AU" sz="1600" dirty="0"/>
              <a:t> </a:t>
            </a:r>
            <a:r>
              <a:rPr lang="en-AU" sz="1600" dirty="0" err="1"/>
              <a:t>independen</a:t>
            </a:r>
            <a:r>
              <a:rPr lang="en-AU" sz="1600" dirty="0"/>
              <a:t>, </a:t>
            </a:r>
            <a:r>
              <a:rPr lang="en-AU" sz="1600" dirty="0" err="1"/>
              <a:t>rumah</a:t>
            </a:r>
            <a:r>
              <a:rPr lang="en-AU" sz="1600" dirty="0"/>
              <a:t> </a:t>
            </a:r>
            <a:r>
              <a:rPr lang="en-AU" sz="1600" dirty="0" err="1"/>
              <a:t>dari</a:t>
            </a:r>
            <a:r>
              <a:rPr lang="en-AU" sz="1600" dirty="0"/>
              <a:t> </a:t>
            </a:r>
            <a:r>
              <a:rPr lang="en-AU" sz="1600" dirty="0" err="1"/>
              <a:t>sebuah</a:t>
            </a:r>
            <a:r>
              <a:rPr lang="en-AU" sz="1600" dirty="0"/>
              <a:t> </a:t>
            </a:r>
            <a:r>
              <a:rPr lang="en-AU" sz="1600" dirty="0" err="1"/>
              <a:t>komunitas</a:t>
            </a:r>
            <a:r>
              <a:rPr lang="en-AU" sz="1600" dirty="0"/>
              <a:t> </a:t>
            </a:r>
            <a:r>
              <a:rPr lang="en-AU" sz="1600" dirty="0" err="1"/>
              <a:t>dinamis</a:t>
            </a:r>
            <a:r>
              <a:rPr lang="en-AU" sz="1600" dirty="0"/>
              <a:t> yang </a:t>
            </a:r>
            <a:r>
              <a:rPr lang="en-AU" sz="1600" dirty="0" err="1"/>
              <a:t>terdiri</a:t>
            </a:r>
            <a:r>
              <a:rPr lang="en-AU" sz="1600" dirty="0"/>
              <a:t> </a:t>
            </a:r>
            <a:r>
              <a:rPr lang="en-AU" sz="1600" dirty="0" err="1"/>
              <a:t>dari</a:t>
            </a:r>
            <a:r>
              <a:rPr lang="en-AU" sz="1600" dirty="0"/>
              <a:t> </a:t>
            </a:r>
            <a:r>
              <a:rPr lang="en-AU" sz="1600" dirty="0" err="1"/>
              <a:t>petani</a:t>
            </a:r>
            <a:r>
              <a:rPr lang="en-AU" sz="1600" dirty="0"/>
              <a:t>, </a:t>
            </a:r>
            <a:r>
              <a:rPr lang="en-AU" sz="1600" dirty="0" err="1"/>
              <a:t>pembuat</a:t>
            </a:r>
            <a:r>
              <a:rPr lang="en-AU" sz="1600" dirty="0"/>
              <a:t> </a:t>
            </a:r>
            <a:r>
              <a:rPr lang="en-AU" sz="1600" dirty="0" err="1"/>
              <a:t>anggur</a:t>
            </a:r>
            <a:r>
              <a:rPr lang="en-AU" sz="1600" dirty="0"/>
              <a:t>, </a:t>
            </a:r>
            <a:r>
              <a:rPr lang="en-AU" sz="1600" dirty="0" err="1"/>
              <a:t>ahli</a:t>
            </a:r>
            <a:r>
              <a:rPr lang="en-AU" sz="1600" dirty="0"/>
              <a:t> </a:t>
            </a:r>
            <a:r>
              <a:rPr lang="en-AU" sz="1600" dirty="0" err="1"/>
              <a:t>anggur</a:t>
            </a:r>
            <a:r>
              <a:rPr lang="en-AU" sz="1600" dirty="0"/>
              <a:t> </a:t>
            </a:r>
            <a:r>
              <a:rPr lang="en-AU" sz="1600" i="1" dirty="0"/>
              <a:t>(viticulturists)</a:t>
            </a:r>
            <a:r>
              <a:rPr lang="en-AU" sz="1600" dirty="0"/>
              <a:t>, </a:t>
            </a:r>
            <a:r>
              <a:rPr lang="en-AU" sz="1600" dirty="0" err="1"/>
              <a:t>dan</a:t>
            </a:r>
            <a:r>
              <a:rPr lang="en-AU" sz="1600" dirty="0"/>
              <a:t> </a:t>
            </a:r>
            <a:r>
              <a:rPr lang="en-AU" sz="1600" dirty="0" err="1"/>
              <a:t>pemanen</a:t>
            </a:r>
            <a:r>
              <a:rPr lang="en-AU" sz="1600" dirty="0"/>
              <a:t> </a:t>
            </a:r>
            <a:r>
              <a:rPr lang="en-AU" sz="1600" i="1" dirty="0"/>
              <a:t>(vignerons). </a:t>
            </a:r>
            <a:r>
              <a:rPr lang="en-AU" sz="1600" dirty="0" err="1"/>
              <a:t>Dengan</a:t>
            </a:r>
            <a:r>
              <a:rPr lang="en-AU" sz="1600" dirty="0"/>
              <a:t> </a:t>
            </a:r>
            <a:r>
              <a:rPr lang="en-AU" sz="1600" dirty="0" err="1"/>
              <a:t>lebih</a:t>
            </a:r>
            <a:r>
              <a:rPr lang="en-AU" sz="1600" dirty="0"/>
              <a:t> </a:t>
            </a:r>
            <a:r>
              <a:rPr lang="en-AU" sz="1600" dirty="0" err="1"/>
              <a:t>dari</a:t>
            </a:r>
            <a:r>
              <a:rPr lang="en-AU" sz="1600" dirty="0"/>
              <a:t> 100 </a:t>
            </a:r>
            <a:r>
              <a:rPr lang="en-AU" sz="1600" dirty="0" err="1"/>
              <a:t>varian</a:t>
            </a:r>
            <a:r>
              <a:rPr lang="en-AU" sz="1600" dirty="0"/>
              <a:t> </a:t>
            </a:r>
            <a:r>
              <a:rPr lang="en-AU" sz="1600" dirty="0" err="1"/>
              <a:t>anggur</a:t>
            </a:r>
            <a:r>
              <a:rPr lang="en-AU" sz="1600" dirty="0"/>
              <a:t> yang </a:t>
            </a:r>
            <a:r>
              <a:rPr lang="en-AU" sz="1600" dirty="0" err="1"/>
              <a:t>ditanam</a:t>
            </a:r>
            <a:r>
              <a:rPr lang="en-AU" sz="1600" dirty="0"/>
              <a:t> di 65 </a:t>
            </a:r>
            <a:r>
              <a:rPr lang="en-AU" sz="1600" dirty="0" err="1"/>
              <a:t>wilayah</a:t>
            </a:r>
            <a:r>
              <a:rPr lang="en-AU" sz="1600" dirty="0"/>
              <a:t> </a:t>
            </a:r>
            <a:r>
              <a:rPr lang="en-AU" sz="1600" dirty="0" err="1"/>
              <a:t>anggur</a:t>
            </a:r>
            <a:r>
              <a:rPr lang="en-AU" sz="1600" dirty="0"/>
              <a:t> yang </a:t>
            </a:r>
            <a:r>
              <a:rPr lang="en-AU" sz="1600" dirty="0" err="1"/>
              <a:t>khusus</a:t>
            </a:r>
            <a:r>
              <a:rPr lang="en-AU" sz="1600" dirty="0"/>
              <a:t>, kami </a:t>
            </a:r>
            <a:r>
              <a:rPr lang="en-AU" sz="1600" dirty="0" err="1"/>
              <a:t>memiliki</a:t>
            </a:r>
            <a:r>
              <a:rPr lang="en-AU" sz="1600" dirty="0"/>
              <a:t> </a:t>
            </a:r>
            <a:r>
              <a:rPr lang="en-AU" sz="1600" dirty="0" err="1"/>
              <a:t>kebebasan</a:t>
            </a:r>
            <a:r>
              <a:rPr lang="en-AU" sz="1600" dirty="0"/>
              <a:t> </a:t>
            </a:r>
            <a:r>
              <a:rPr lang="en-AU" sz="1600" dirty="0" err="1"/>
              <a:t>untuk</a:t>
            </a:r>
            <a:r>
              <a:rPr lang="en-AU" sz="1600" dirty="0"/>
              <a:t> </a:t>
            </a:r>
            <a:r>
              <a:rPr lang="en-AU" sz="1600" dirty="0" err="1"/>
              <a:t>membuat</a:t>
            </a:r>
            <a:r>
              <a:rPr lang="en-AU" sz="1600" dirty="0"/>
              <a:t> </a:t>
            </a:r>
            <a:r>
              <a:rPr lang="en-AU" sz="1600" dirty="0" err="1"/>
              <a:t>anggur</a:t>
            </a:r>
            <a:r>
              <a:rPr lang="en-AU" sz="1600" dirty="0"/>
              <a:t> </a:t>
            </a:r>
            <a:r>
              <a:rPr lang="en-AU" sz="1600" dirty="0" err="1"/>
              <a:t>dengan</a:t>
            </a:r>
            <a:r>
              <a:rPr lang="en-AU" sz="1600" dirty="0"/>
              <a:t> </a:t>
            </a:r>
            <a:r>
              <a:rPr lang="en-AU" sz="1600" dirty="0" err="1"/>
              <a:t>kualitas</a:t>
            </a:r>
            <a:r>
              <a:rPr lang="en-AU" sz="1600" dirty="0"/>
              <a:t> </a:t>
            </a:r>
            <a:r>
              <a:rPr lang="en-AU" sz="1600" dirty="0" err="1"/>
              <a:t>luar</a:t>
            </a:r>
            <a:r>
              <a:rPr lang="en-AU" sz="1600" dirty="0"/>
              <a:t> </a:t>
            </a:r>
            <a:r>
              <a:rPr lang="en-AU" sz="1600" dirty="0" err="1"/>
              <a:t>biasa</a:t>
            </a:r>
            <a:r>
              <a:rPr lang="en-AU" sz="1600" dirty="0"/>
              <a:t>, </a:t>
            </a:r>
            <a:r>
              <a:rPr lang="en-AU" sz="1600" dirty="0" err="1"/>
              <a:t>dan</a:t>
            </a:r>
            <a:r>
              <a:rPr lang="en-AU" sz="1600" dirty="0"/>
              <a:t> kami </a:t>
            </a:r>
            <a:r>
              <a:rPr lang="en-AU" sz="1600" dirty="0" err="1"/>
              <a:t>membuatnya</a:t>
            </a:r>
            <a:r>
              <a:rPr lang="en-AU" sz="1600" dirty="0"/>
              <a:t> </a:t>
            </a:r>
            <a:r>
              <a:rPr lang="en-AU" sz="1600" dirty="0" err="1"/>
              <a:t>sesuai</a:t>
            </a:r>
            <a:r>
              <a:rPr lang="en-AU" sz="1600" dirty="0"/>
              <a:t> </a:t>
            </a:r>
            <a:r>
              <a:rPr lang="en-AU" sz="1600" dirty="0" err="1"/>
              <a:t>cara</a:t>
            </a:r>
            <a:r>
              <a:rPr lang="en-AU" sz="1600" dirty="0"/>
              <a:t> kami. Kami </a:t>
            </a:r>
            <a:r>
              <a:rPr lang="en-AU" sz="1600" dirty="0" err="1"/>
              <a:t>tidak</a:t>
            </a:r>
            <a:r>
              <a:rPr lang="en-AU" sz="1600" dirty="0"/>
              <a:t> </a:t>
            </a:r>
            <a:r>
              <a:rPr lang="en-AU" sz="1600" dirty="0" err="1"/>
              <a:t>terikat</a:t>
            </a:r>
            <a:r>
              <a:rPr lang="en-AU" sz="1600" dirty="0"/>
              <a:t> </a:t>
            </a:r>
            <a:r>
              <a:rPr lang="en-AU" sz="1600" dirty="0" err="1"/>
              <a:t>tradisi</a:t>
            </a:r>
            <a:r>
              <a:rPr lang="en-AU" sz="1600" dirty="0"/>
              <a:t>, </a:t>
            </a:r>
            <a:r>
              <a:rPr lang="en-AU" sz="1600" dirty="0" err="1"/>
              <a:t>namun</a:t>
            </a:r>
            <a:r>
              <a:rPr lang="en-AU" sz="1600" dirty="0"/>
              <a:t> </a:t>
            </a:r>
            <a:r>
              <a:rPr lang="en-AU" sz="1600" dirty="0" err="1"/>
              <a:t>selalu</a:t>
            </a:r>
            <a:r>
              <a:rPr lang="en-AU" sz="1600" dirty="0"/>
              <a:t> </a:t>
            </a:r>
            <a:r>
              <a:rPr lang="en-AU" sz="1600" dirty="0" err="1"/>
              <a:t>berbuat</a:t>
            </a:r>
            <a:r>
              <a:rPr lang="en-AU" sz="1600" dirty="0"/>
              <a:t> </a:t>
            </a:r>
            <a:r>
              <a:rPr lang="en-AU" sz="1600" dirty="0" err="1"/>
              <a:t>lebih</a:t>
            </a:r>
            <a:r>
              <a:rPr lang="en-AU" sz="1600" dirty="0"/>
              <a:t> </a:t>
            </a:r>
            <a:r>
              <a:rPr lang="en-AU" sz="1600" dirty="0" err="1"/>
              <a:t>dalam</a:t>
            </a:r>
            <a:r>
              <a:rPr lang="en-AU" sz="1600" dirty="0"/>
              <a:t> </a:t>
            </a:r>
            <a:r>
              <a:rPr lang="en-AU" sz="1600" dirty="0" err="1"/>
              <a:t>upaya</a:t>
            </a:r>
            <a:r>
              <a:rPr lang="en-AU" sz="1600" dirty="0"/>
              <a:t> </a:t>
            </a:r>
            <a:r>
              <a:rPr lang="en-AU" sz="1600" dirty="0" err="1"/>
              <a:t>menghasilkan</a:t>
            </a:r>
            <a:r>
              <a:rPr lang="en-AU" sz="1600" dirty="0"/>
              <a:t> </a:t>
            </a:r>
            <a:r>
              <a:rPr lang="en-AU" sz="1600" i="1" dirty="0"/>
              <a:t>wine </a:t>
            </a:r>
            <a:r>
              <a:rPr lang="en-AU" sz="1600" dirty="0"/>
              <a:t>paling </a:t>
            </a:r>
            <a:r>
              <a:rPr lang="en-AU" sz="1600" dirty="0" err="1"/>
              <a:t>beragam</a:t>
            </a:r>
            <a:r>
              <a:rPr lang="en-AU" sz="1600" dirty="0"/>
              <a:t> dan </a:t>
            </a:r>
            <a:r>
              <a:rPr lang="en-AU" sz="1600" dirty="0" err="1"/>
              <a:t>mengesankan</a:t>
            </a:r>
            <a:r>
              <a:rPr lang="en-AU" sz="1600" dirty="0"/>
              <a:t> di dunia. </a:t>
            </a:r>
            <a:r>
              <a:rPr lang="en-AU" sz="1600" dirty="0" err="1"/>
              <a:t>Memang</a:t>
            </a:r>
            <a:r>
              <a:rPr lang="en-AU" sz="1600" dirty="0"/>
              <a:t> </a:t>
            </a:r>
            <a:r>
              <a:rPr lang="en-AU" sz="1600" dirty="0" err="1"/>
              <a:t>demikianlah</a:t>
            </a:r>
            <a:r>
              <a:rPr lang="en-AU" sz="1600" dirty="0"/>
              <a:t> </a:t>
            </a:r>
            <a:r>
              <a:rPr lang="en-AU" sz="1600" dirty="0" err="1"/>
              <a:t>cara</a:t>
            </a:r>
            <a:r>
              <a:rPr lang="en-AU" sz="1600" dirty="0"/>
              <a:t> kami. </a:t>
            </a:r>
          </a:p>
        </p:txBody>
      </p:sp>
    </p:spTree>
    <p:extLst>
      <p:ext uri="{BB962C8B-B14F-4D97-AF65-F5344CB8AC3E}">
        <p14:creationId xmlns:p14="http://schemas.microsoft.com/office/powerpoint/2010/main" val="3167386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C99CD61-8CD8-4F09-B6F7-DB01A54C1F4A}"/>
              </a:ext>
            </a:extLst>
          </p:cNvPr>
          <p:cNvSpPr txBox="1">
            <a:spLocks/>
          </p:cNvSpPr>
          <p:nvPr/>
        </p:nvSpPr>
        <p:spPr>
          <a:xfrm>
            <a:off x="6114849" y="5513772"/>
            <a:ext cx="3467102" cy="170816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err="1"/>
              <a:t>Signifikansi</a:t>
            </a:r>
            <a:r>
              <a:rPr lang="en-AU" dirty="0"/>
              <a:t> </a:t>
            </a:r>
            <a:r>
              <a:rPr lang="en-AU" dirty="0" err="1"/>
              <a:t>sejarah</a:t>
            </a:r>
            <a:endParaRPr lang="en-AU" dirty="0"/>
          </a:p>
          <a:p>
            <a:r>
              <a:rPr lang="en-AU" dirty="0"/>
              <a:t>Taman </a:t>
            </a:r>
            <a:r>
              <a:rPr lang="en-AU" dirty="0" err="1"/>
              <a:t>bermain</a:t>
            </a:r>
            <a:r>
              <a:rPr lang="en-AU" dirty="0"/>
              <a:t> </a:t>
            </a:r>
            <a:r>
              <a:rPr lang="en-AU" dirty="0" err="1"/>
              <a:t>pinggir</a:t>
            </a:r>
            <a:r>
              <a:rPr lang="en-AU" dirty="0"/>
              <a:t> </a:t>
            </a:r>
            <a:r>
              <a:rPr lang="en-AU" dirty="0" err="1"/>
              <a:t>laut</a:t>
            </a:r>
            <a:endParaRPr lang="en-AU" dirty="0"/>
          </a:p>
          <a:p>
            <a:r>
              <a:rPr lang="en-AU" dirty="0"/>
              <a:t>Wilayah </a:t>
            </a:r>
            <a:r>
              <a:rPr lang="en-AU" dirty="0" err="1"/>
              <a:t>maritim</a:t>
            </a:r>
            <a:r>
              <a:rPr lang="en-AU" dirty="0"/>
              <a:t> yang </a:t>
            </a:r>
            <a:r>
              <a:rPr lang="en-AU" dirty="0" err="1"/>
              <a:t>sesungguhnya</a:t>
            </a:r>
            <a:endParaRPr lang="en-AU" dirty="0"/>
          </a:p>
          <a:p>
            <a:r>
              <a:rPr lang="en-AU" dirty="0" err="1"/>
              <a:t>Wisata</a:t>
            </a:r>
            <a:r>
              <a:rPr lang="en-AU" dirty="0"/>
              <a:t> </a:t>
            </a:r>
            <a:r>
              <a:rPr lang="en-AU" i="1" dirty="0"/>
              <a:t>gourmet</a:t>
            </a:r>
            <a:r>
              <a:rPr lang="en-AU" dirty="0"/>
              <a:t> </a:t>
            </a:r>
            <a:r>
              <a:rPr lang="en-AU" dirty="0" err="1"/>
              <a:t>populer</a:t>
            </a:r>
            <a:endParaRPr lang="en-AU" dirty="0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8C6ADDF0-93C7-4C8A-93B2-48B106930157}"/>
              </a:ext>
            </a:extLst>
          </p:cNvPr>
          <p:cNvSpPr txBox="1"/>
          <p:nvPr/>
        </p:nvSpPr>
        <p:spPr>
          <a:xfrm>
            <a:off x="-41358" y="2987425"/>
            <a:ext cx="11299908" cy="2075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9000" b="1" dirty="0">
                <a:latin typeface="+mj-lt"/>
                <a:cs typeface="Hellix"/>
              </a:rPr>
              <a:t>M O R N I N G T O N </a:t>
            </a:r>
          </a:p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9000" b="1" dirty="0">
                <a:solidFill>
                  <a:schemeClr val="accent1"/>
                </a:solidFill>
                <a:latin typeface="+mj-lt"/>
                <a:cs typeface="Hellix"/>
              </a:rPr>
              <a:t>PENINSULA</a:t>
            </a: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36D6410B-4655-4E97-9FCC-C956302AD2E0}"/>
              </a:ext>
            </a:extLst>
          </p:cNvPr>
          <p:cNvSpPr txBox="1"/>
          <p:nvPr/>
        </p:nvSpPr>
        <p:spPr>
          <a:xfrm>
            <a:off x="8967541" y="1609831"/>
            <a:ext cx="1519484" cy="621580"/>
          </a:xfrm>
          <a:prstGeom prst="rect">
            <a:avLst/>
          </a:prstGeom>
        </p:spPr>
        <p:txBody>
          <a:bodyPr vert="horz" wrap="square" lIns="0" tIns="12065" rIns="0" bIns="0" rtlCol="0" anchor="b" anchorCtr="0">
            <a:spAutoFit/>
          </a:bodyPr>
          <a:lstStyle/>
          <a:p>
            <a:pPr defTabSz="914217">
              <a:lnSpc>
                <a:spcPct val="80000"/>
              </a:lnSpc>
            </a:pPr>
            <a:r>
              <a:rPr lang="en-AU" sz="24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MORNINGTON PENINSULA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409CF-0D12-4158-B5FC-BC71E41139B9}"/>
              </a:ext>
            </a:extLst>
          </p:cNvPr>
          <p:cNvSpPr txBox="1"/>
          <p:nvPr/>
        </p:nvSpPr>
        <p:spPr>
          <a:xfrm>
            <a:off x="752477" y="6076950"/>
            <a:ext cx="217990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dirty="0" err="1">
                <a:solidFill>
                  <a:schemeClr val="bg1"/>
                </a:solidFill>
              </a:rPr>
              <a:t>Tidak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ada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lokasi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perkebunan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di Mornington Peninsula yang </a:t>
            </a:r>
            <a:r>
              <a:rPr lang="en-AU" dirty="0" err="1">
                <a:solidFill>
                  <a:schemeClr val="bg1"/>
                </a:solidFill>
              </a:rPr>
              <a:t>lebih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7 km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laut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BD1BEB-C0CF-43A6-B061-591C72794341}"/>
              </a:ext>
            </a:extLst>
          </p:cNvPr>
          <p:cNvSpPr txBox="1"/>
          <p:nvPr/>
        </p:nvSpPr>
        <p:spPr>
          <a:xfrm>
            <a:off x="359685" y="5772150"/>
            <a:ext cx="2004781" cy="246221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AU" sz="1600" b="1" spc="200" dirty="0">
                <a:solidFill>
                  <a:schemeClr val="bg1"/>
                </a:solidFill>
              </a:rPr>
              <a:t>FAKTA MENARIK</a:t>
            </a:r>
            <a:endParaRPr lang="en-AU" sz="1600" spc="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00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9A57EEC4-FFBD-4651-BCAF-5693AAEB3D43}"/>
              </a:ext>
            </a:extLst>
          </p:cNvPr>
          <p:cNvSpPr txBox="1"/>
          <p:nvPr/>
        </p:nvSpPr>
        <p:spPr>
          <a:xfrm>
            <a:off x="318643" y="434108"/>
            <a:ext cx="3183169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5000" b="1" dirty="0">
                <a:solidFill>
                  <a:schemeClr val="accent1"/>
                </a:solidFill>
                <a:latin typeface="+mj-lt"/>
                <a:cs typeface="Hellix"/>
              </a:rPr>
              <a:t>IKLIM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F207D-78FA-4691-AA61-F45F00C4457E}"/>
              </a:ext>
            </a:extLst>
          </p:cNvPr>
          <p:cNvSpPr txBox="1"/>
          <p:nvPr/>
        </p:nvSpPr>
        <p:spPr>
          <a:xfrm>
            <a:off x="637998" y="3445636"/>
            <a:ext cx="5432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spc="800" dirty="0">
                <a:solidFill>
                  <a:schemeClr val="bg1"/>
                </a:solidFill>
              </a:rPr>
              <a:t>MARITIM</a:t>
            </a:r>
            <a:r>
              <a:rPr lang="en-AU" sz="4000" b="1" dirty="0">
                <a:solidFill>
                  <a:schemeClr val="bg1"/>
                </a:solidFill>
              </a:rPr>
              <a:t> </a:t>
            </a:r>
            <a:r>
              <a:rPr lang="en-AU" b="1" dirty="0">
                <a:solidFill>
                  <a:schemeClr val="bg1"/>
                </a:solidFill>
              </a:rPr>
              <a:t>yang </a:t>
            </a:r>
            <a:r>
              <a:rPr lang="en-AU" b="1" dirty="0" err="1">
                <a:solidFill>
                  <a:schemeClr val="bg1"/>
                </a:solidFill>
              </a:rPr>
              <a:t>Sesunguhnya</a:t>
            </a:r>
            <a:r>
              <a:rPr lang="en-AU" b="1" dirty="0">
                <a:solidFill>
                  <a:schemeClr val="bg1"/>
                </a:solidFill>
              </a:rPr>
              <a:t> </a:t>
            </a:r>
            <a:endParaRPr lang="en-AU" b="1" spc="800" dirty="0">
              <a:solidFill>
                <a:schemeClr val="bg1"/>
              </a:solidFill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FACAEE2-3F1A-40B0-A599-575CD60707FF}"/>
              </a:ext>
            </a:extLst>
          </p:cNvPr>
          <p:cNvSpPr txBox="1"/>
          <p:nvPr/>
        </p:nvSpPr>
        <p:spPr>
          <a:xfrm>
            <a:off x="1001487" y="5539258"/>
            <a:ext cx="4001912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5000" b="1" dirty="0">
                <a:solidFill>
                  <a:schemeClr val="accent1"/>
                </a:solidFill>
                <a:latin typeface="+mj-lt"/>
                <a:cs typeface="Hellix"/>
              </a:rPr>
              <a:t>KETINGGIAN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34FEE9-A615-4221-B4B5-1F0EF35CB9F5}"/>
              </a:ext>
            </a:extLst>
          </p:cNvPr>
          <p:cNvSpPr txBox="1"/>
          <p:nvPr/>
        </p:nvSpPr>
        <p:spPr>
          <a:xfrm>
            <a:off x="1412972" y="6184371"/>
            <a:ext cx="3471819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AU" sz="2000" b="1" dirty="0">
                <a:solidFill>
                  <a:schemeClr val="bg1"/>
                </a:solidFill>
              </a:rPr>
              <a:t>MORNINGTON PENINSULA</a:t>
            </a:r>
          </a:p>
          <a:p>
            <a:pPr algn="ct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10–260 M</a:t>
            </a:r>
            <a:r>
              <a:rPr lang="en-AU" dirty="0">
                <a:solidFill>
                  <a:schemeClr val="bg1"/>
                </a:solidFill>
              </a:rPr>
              <a:t> (32–853 kaki)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DF7667DA-627E-48A7-AD59-FBD6294C1494}"/>
              </a:ext>
            </a:extLst>
          </p:cNvPr>
          <p:cNvSpPr txBox="1"/>
          <p:nvPr/>
        </p:nvSpPr>
        <p:spPr>
          <a:xfrm>
            <a:off x="4884791" y="6360350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RENDAH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499FC690-EA75-43FA-BED5-01E1B152C095}"/>
              </a:ext>
            </a:extLst>
          </p:cNvPr>
          <p:cNvSpPr txBox="1"/>
          <p:nvPr/>
        </p:nvSpPr>
        <p:spPr>
          <a:xfrm>
            <a:off x="4905936" y="4321442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SEDANG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A1F2322B-FBFE-4F68-8A88-75A65C517F88}"/>
              </a:ext>
            </a:extLst>
          </p:cNvPr>
          <p:cNvSpPr txBox="1"/>
          <p:nvPr/>
        </p:nvSpPr>
        <p:spPr>
          <a:xfrm>
            <a:off x="5986283" y="2279282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TINGGI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0565E61-0DCE-41FE-8151-7E0625486BE2}"/>
              </a:ext>
            </a:extLst>
          </p:cNvPr>
          <p:cNvSpPr txBox="1"/>
          <p:nvPr/>
        </p:nvSpPr>
        <p:spPr>
          <a:xfrm>
            <a:off x="6139543" y="434108"/>
            <a:ext cx="410512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SANGAT TINGGI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94E65B-C5A5-468E-980E-CDFAFA98A2D0}"/>
              </a:ext>
            </a:extLst>
          </p:cNvPr>
          <p:cNvSpPr txBox="1"/>
          <p:nvPr/>
        </p:nvSpPr>
        <p:spPr>
          <a:xfrm>
            <a:off x="5944188" y="4904290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500–749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1640–2459 KAKI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773455-6FCA-4F88-8E27-9FD7979DCBE8}"/>
              </a:ext>
            </a:extLst>
          </p:cNvPr>
          <p:cNvSpPr txBox="1"/>
          <p:nvPr/>
        </p:nvSpPr>
        <p:spPr>
          <a:xfrm>
            <a:off x="7032035" y="2869569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750–999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2460–3279 KAKI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DA1BDF-FBCC-4338-B02D-EE475A14650B}"/>
              </a:ext>
            </a:extLst>
          </p:cNvPr>
          <p:cNvSpPr txBox="1"/>
          <p:nvPr/>
        </p:nvSpPr>
        <p:spPr>
          <a:xfrm>
            <a:off x="8021558" y="999201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&gt;1000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&gt;3280 KAKI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6A567C-CEAA-4170-B472-E7AFCD64FBB5}"/>
              </a:ext>
            </a:extLst>
          </p:cNvPr>
          <p:cNvSpPr txBox="1"/>
          <p:nvPr/>
        </p:nvSpPr>
        <p:spPr>
          <a:xfrm>
            <a:off x="5870310" y="6948738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0–499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0–1639 KAKI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29A46E-38C2-4809-85EE-41E78F50BB9E}"/>
              </a:ext>
            </a:extLst>
          </p:cNvPr>
          <p:cNvSpPr txBox="1"/>
          <p:nvPr/>
        </p:nvSpPr>
        <p:spPr>
          <a:xfrm>
            <a:off x="736270" y="4101275"/>
            <a:ext cx="4837216" cy="5602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IKLIM YANG TERDIRI DARI SERANGKAIAN IKLIM MESO DAN IKLIM MIKRO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29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DCF9CC4A-358A-42AF-9349-4C2DD00496C3}"/>
              </a:ext>
            </a:extLst>
          </p:cNvPr>
          <p:cNvSpPr txBox="1"/>
          <p:nvPr/>
        </p:nvSpPr>
        <p:spPr>
          <a:xfrm>
            <a:off x="-63667" y="1130049"/>
            <a:ext cx="4302292" cy="1422651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10000" b="1" dirty="0">
                <a:solidFill>
                  <a:schemeClr val="bg1"/>
                </a:solidFill>
                <a:latin typeface="+mj-lt"/>
                <a:cs typeface="Hellix"/>
              </a:rPr>
              <a:t>TANAH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626F47-39C3-429F-ACCD-D72076BB6E6F}"/>
              </a:ext>
            </a:extLst>
          </p:cNvPr>
          <p:cNvSpPr txBox="1"/>
          <p:nvPr/>
        </p:nvSpPr>
        <p:spPr>
          <a:xfrm>
            <a:off x="4600576" y="1307483"/>
            <a:ext cx="502919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Tanah Mornington Peninsula </a:t>
            </a:r>
            <a:r>
              <a:rPr lang="en-AU" dirty="0" err="1">
                <a:solidFill>
                  <a:schemeClr val="bg1"/>
                </a:solidFill>
              </a:rPr>
              <a:t>bervariasi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antar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wilayah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mulai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berpasir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dalam</a:t>
            </a:r>
            <a:r>
              <a:rPr lang="en-AU" dirty="0">
                <a:solidFill>
                  <a:schemeClr val="bg1"/>
                </a:solidFill>
              </a:rPr>
              <a:t> di </a:t>
            </a:r>
            <a:r>
              <a:rPr lang="en-AU" dirty="0" err="1">
                <a:solidFill>
                  <a:schemeClr val="bg1"/>
                </a:solidFill>
              </a:rPr>
              <a:t>wilayah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utara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kuning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coklat</a:t>
            </a:r>
            <a:r>
              <a:rPr lang="en-AU" dirty="0">
                <a:solidFill>
                  <a:schemeClr val="bg1"/>
                </a:solidFill>
              </a:rPr>
              <a:t> di </a:t>
            </a:r>
            <a:r>
              <a:rPr lang="en-AU" dirty="0" err="1">
                <a:solidFill>
                  <a:schemeClr val="bg1"/>
                </a:solidFill>
              </a:rPr>
              <a:t>atas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liat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gembur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memiliki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drainase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baik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vulkanik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berwarna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merah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kecoklatan</a:t>
            </a:r>
            <a:r>
              <a:rPr lang="en-AU" dirty="0">
                <a:solidFill>
                  <a:schemeClr val="bg1"/>
                </a:solidFill>
              </a:rPr>
              <a:t> di </a:t>
            </a:r>
            <a:r>
              <a:rPr lang="en-AU" dirty="0" err="1">
                <a:solidFill>
                  <a:schemeClr val="bg1"/>
                </a:solidFill>
              </a:rPr>
              <a:t>wilayah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selatan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182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14FF3360-EFFF-412C-A3F1-A640BA1C0092}"/>
              </a:ext>
            </a:extLst>
          </p:cNvPr>
          <p:cNvSpPr txBox="1"/>
          <p:nvPr/>
        </p:nvSpPr>
        <p:spPr>
          <a:xfrm>
            <a:off x="0" y="2356613"/>
            <a:ext cx="7105650" cy="7675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dirty="0">
                <a:solidFill>
                  <a:schemeClr val="accent1"/>
                </a:solidFill>
                <a:latin typeface="+mj-lt"/>
                <a:cs typeface="Hellix"/>
              </a:rPr>
              <a:t>W E S T E R N</a:t>
            </a:r>
            <a:endParaRPr lang="en-AU" sz="7400" dirty="0">
              <a:solidFill>
                <a:schemeClr val="accent1"/>
              </a:solidFill>
              <a:latin typeface="+mj-lt"/>
              <a:cs typeface="Hellix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BF67FA7A-BC55-4053-9772-F1CF81FE5415}"/>
              </a:ext>
            </a:extLst>
          </p:cNvPr>
          <p:cNvSpPr txBox="1"/>
          <p:nvPr/>
        </p:nvSpPr>
        <p:spPr>
          <a:xfrm>
            <a:off x="3552825" y="1747988"/>
            <a:ext cx="1552575" cy="217367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300" b="1" dirty="0">
                <a:cs typeface="Hellix SemiBold"/>
              </a:rPr>
              <a:t>PERTH</a:t>
            </a:r>
            <a:endParaRPr lang="en-US" sz="1300" dirty="0">
              <a:cs typeface="Hellix SemiBold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FC091BCF-CE98-405C-B32E-979A127F9420}"/>
              </a:ext>
            </a:extLst>
          </p:cNvPr>
          <p:cNvSpPr txBox="1"/>
          <p:nvPr/>
        </p:nvSpPr>
        <p:spPr>
          <a:xfrm>
            <a:off x="-1" y="3299588"/>
            <a:ext cx="6238875" cy="8056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spc="-500" dirty="0">
                <a:latin typeface="+mj-lt"/>
                <a:cs typeface="Hellix"/>
              </a:rPr>
              <a:t>AUSTRALIA</a:t>
            </a:r>
            <a:endParaRPr lang="en-AU" sz="7400" spc="-500" dirty="0">
              <a:latin typeface="+mj-lt"/>
              <a:cs typeface="Hellix"/>
            </a:endParaRP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C3948FB0-3787-40EC-B5C5-276E3348E33D}"/>
              </a:ext>
            </a:extLst>
          </p:cNvPr>
          <p:cNvSpPr txBox="1"/>
          <p:nvPr/>
        </p:nvSpPr>
        <p:spPr>
          <a:xfrm>
            <a:off x="6386391" y="4147415"/>
            <a:ext cx="2657475" cy="4051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800" b="1" dirty="0">
                <a:cs typeface="Hellix SemiBold"/>
              </a:rPr>
              <a:t>GEOGRAPHE</a:t>
            </a:r>
            <a:endParaRPr lang="en-US" sz="2800" dirty="0">
              <a:cs typeface="Hellix SemiBold"/>
            </a:endParaRPr>
          </a:p>
        </p:txBody>
      </p:sp>
      <p:sp>
        <p:nvSpPr>
          <p:cNvPr id="12" name="object 58">
            <a:extLst>
              <a:ext uri="{FF2B5EF4-FFF2-40B4-BE49-F238E27FC236}">
                <a16:creationId xmlns:a16="http://schemas.microsoft.com/office/drawing/2014/main" id="{E220A0F7-C5B4-4498-A4B0-9587A7EDE9CF}"/>
              </a:ext>
            </a:extLst>
          </p:cNvPr>
          <p:cNvSpPr txBox="1"/>
          <p:nvPr/>
        </p:nvSpPr>
        <p:spPr>
          <a:xfrm>
            <a:off x="5724764" y="4999776"/>
            <a:ext cx="4825414" cy="4051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F40000"/>
              </a:buClr>
            </a:pPr>
            <a:r>
              <a:rPr lang="en-AU" sz="2800" b="1" dirty="0">
                <a:cs typeface="Hellix SemiBold"/>
              </a:rPr>
              <a:t>GREAT SOUTHERN</a:t>
            </a:r>
            <a:endParaRPr lang="en-US" sz="2800" dirty="0">
              <a:cs typeface="Hellix SemiBold"/>
            </a:endParaRPr>
          </a:p>
        </p:txBody>
      </p:sp>
      <p:sp>
        <p:nvSpPr>
          <p:cNvPr id="13" name="object 58">
            <a:extLst>
              <a:ext uri="{FF2B5EF4-FFF2-40B4-BE49-F238E27FC236}">
                <a16:creationId xmlns:a16="http://schemas.microsoft.com/office/drawing/2014/main" id="{ECD67312-DB22-4AB9-AD94-BF8983E60D2B}"/>
              </a:ext>
            </a:extLst>
          </p:cNvPr>
          <p:cNvSpPr txBox="1"/>
          <p:nvPr/>
        </p:nvSpPr>
        <p:spPr>
          <a:xfrm>
            <a:off x="2076449" y="5577038"/>
            <a:ext cx="2181226" cy="792909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F40000"/>
              </a:buClr>
            </a:pPr>
            <a:r>
              <a:rPr lang="en-AU" sz="2800" b="1" dirty="0">
                <a:cs typeface="Hellix SemiBold"/>
              </a:rPr>
              <a:t>MARGARET RIVER</a:t>
            </a:r>
            <a:endParaRPr lang="en-US" sz="2800" dirty="0"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79801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DDA89B-1373-4F26-AEB3-68B26B339C75}"/>
              </a:ext>
            </a:extLst>
          </p:cNvPr>
          <p:cNvSpPr txBox="1">
            <a:spLocks/>
          </p:cNvSpPr>
          <p:nvPr/>
        </p:nvSpPr>
        <p:spPr>
          <a:xfrm>
            <a:off x="6134099" y="2847574"/>
            <a:ext cx="2552701" cy="156210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err="1"/>
              <a:t>Sejarah</a:t>
            </a:r>
            <a:r>
              <a:rPr lang="en-AU" dirty="0"/>
              <a:t> </a:t>
            </a:r>
            <a:r>
              <a:rPr lang="en-AU" dirty="0" err="1"/>
              <a:t>penelitian</a:t>
            </a:r>
            <a:r>
              <a:rPr lang="en-AU" dirty="0"/>
              <a:t> </a:t>
            </a:r>
            <a:r>
              <a:rPr lang="en-AU" dirty="0" err="1"/>
              <a:t>dan</a:t>
            </a:r>
            <a:r>
              <a:rPr lang="en-AU" dirty="0"/>
              <a:t> </a:t>
            </a:r>
            <a:r>
              <a:rPr lang="en-AU" dirty="0" err="1"/>
              <a:t>pengembangan</a:t>
            </a:r>
            <a:endParaRPr lang="en-AU" dirty="0"/>
          </a:p>
          <a:p>
            <a:r>
              <a:rPr lang="en-AU" dirty="0" err="1"/>
              <a:t>Pelopor</a:t>
            </a:r>
            <a:endParaRPr lang="en-AU" dirty="0"/>
          </a:p>
          <a:p>
            <a:r>
              <a:rPr lang="en-AU" dirty="0" err="1"/>
              <a:t>Lokasi</a:t>
            </a:r>
            <a:r>
              <a:rPr lang="en-AU" dirty="0"/>
              <a:t> </a:t>
            </a:r>
            <a:r>
              <a:rPr lang="en-AU" dirty="0" err="1"/>
              <a:t>pesisir</a:t>
            </a:r>
            <a:endParaRPr lang="en-AU" dirty="0"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B9B15B9E-2A29-4CD2-B111-B44F6C39F9C6}"/>
              </a:ext>
            </a:extLst>
          </p:cNvPr>
          <p:cNvSpPr txBox="1"/>
          <p:nvPr/>
        </p:nvSpPr>
        <p:spPr>
          <a:xfrm>
            <a:off x="6134099" y="6695709"/>
            <a:ext cx="1519484" cy="621580"/>
          </a:xfrm>
          <a:prstGeom prst="rect">
            <a:avLst/>
          </a:prstGeom>
        </p:spPr>
        <p:txBody>
          <a:bodyPr vert="horz" wrap="square" lIns="0" tIns="12065" rIns="0" bIns="0" rtlCol="0" anchor="t" anchorCtr="0">
            <a:spAutoFit/>
          </a:bodyPr>
          <a:lstStyle/>
          <a:p>
            <a:pPr algn="ctr" defTabSz="914217">
              <a:lnSpc>
                <a:spcPct val="80000"/>
              </a:lnSpc>
            </a:pPr>
            <a:r>
              <a:rPr lang="en-AU" sz="24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MARGARET RIVER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31735F42-932C-4838-A3A3-4C55A45A86D2}"/>
              </a:ext>
            </a:extLst>
          </p:cNvPr>
          <p:cNvSpPr txBox="1"/>
          <p:nvPr/>
        </p:nvSpPr>
        <p:spPr>
          <a:xfrm>
            <a:off x="-1" y="1188558"/>
            <a:ext cx="10691814" cy="1140983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algn="ctr">
              <a:tabLst>
                <a:tab pos="1274445" algn="l"/>
              </a:tabLst>
            </a:pPr>
            <a:r>
              <a:rPr lang="en-AU" sz="8800" b="1" spc="300" dirty="0">
                <a:latin typeface="+mj-lt"/>
                <a:cs typeface="Hellix"/>
              </a:rPr>
              <a:t>MARGARET </a:t>
            </a:r>
            <a:r>
              <a:rPr lang="en-AU" sz="8800" b="1" spc="300" dirty="0">
                <a:solidFill>
                  <a:schemeClr val="accent1"/>
                </a:solidFill>
                <a:latin typeface="+mj-lt"/>
                <a:cs typeface="Hellix"/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2394363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BF6628F4-61E0-4D7B-B099-6D42221F2EC9}"/>
              </a:ext>
            </a:extLst>
          </p:cNvPr>
          <p:cNvSpPr txBox="1"/>
          <p:nvPr/>
        </p:nvSpPr>
        <p:spPr>
          <a:xfrm>
            <a:off x="318643" y="434108"/>
            <a:ext cx="3183169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5000" b="1" dirty="0">
                <a:solidFill>
                  <a:schemeClr val="accent1"/>
                </a:solidFill>
                <a:latin typeface="+mj-lt"/>
                <a:cs typeface="Hellix"/>
              </a:rPr>
              <a:t>IKLIM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164BA-0E78-4EAF-9FA1-46D6DBF7A4A8}"/>
              </a:ext>
            </a:extLst>
          </p:cNvPr>
          <p:cNvSpPr txBox="1"/>
          <p:nvPr/>
        </p:nvSpPr>
        <p:spPr>
          <a:xfrm>
            <a:off x="218051" y="3549657"/>
            <a:ext cx="4873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spc="800" dirty="0">
                <a:solidFill>
                  <a:schemeClr val="bg1"/>
                </a:solidFill>
              </a:rPr>
              <a:t>MEDITERANIA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A1532B5-6BD0-483C-ACEB-A19FCCA4452C}"/>
              </a:ext>
            </a:extLst>
          </p:cNvPr>
          <p:cNvSpPr txBox="1"/>
          <p:nvPr/>
        </p:nvSpPr>
        <p:spPr>
          <a:xfrm>
            <a:off x="713216" y="5870639"/>
            <a:ext cx="4192721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5000" b="1" dirty="0">
                <a:solidFill>
                  <a:schemeClr val="accent1"/>
                </a:solidFill>
                <a:latin typeface="+mj-lt"/>
                <a:cs typeface="Hellix"/>
              </a:rPr>
              <a:t>KETINGGIAN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A768F-8ADB-4BBA-A38B-EB818A9CB3B2}"/>
              </a:ext>
            </a:extLst>
          </p:cNvPr>
          <p:cNvSpPr txBox="1"/>
          <p:nvPr/>
        </p:nvSpPr>
        <p:spPr>
          <a:xfrm>
            <a:off x="1890030" y="6515752"/>
            <a:ext cx="2760133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AU" sz="2000" b="1" dirty="0">
                <a:solidFill>
                  <a:schemeClr val="bg1"/>
                </a:solidFill>
              </a:rPr>
              <a:t>MARGARET RIVER</a:t>
            </a:r>
          </a:p>
          <a:p>
            <a:pPr algn="ct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0–231 M</a:t>
            </a:r>
            <a:r>
              <a:rPr lang="en-AU" dirty="0">
                <a:solidFill>
                  <a:schemeClr val="bg1"/>
                </a:solidFill>
              </a:rPr>
              <a:t> (0–757 KAKI)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840CA-6467-4B08-B874-EBDA351A61CE}"/>
              </a:ext>
            </a:extLst>
          </p:cNvPr>
          <p:cNvSpPr txBox="1"/>
          <p:nvPr/>
        </p:nvSpPr>
        <p:spPr>
          <a:xfrm>
            <a:off x="5944188" y="4904290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500–749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1640–2459 KAKI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06A497-347B-4BB0-9832-DE095FC82CC1}"/>
              </a:ext>
            </a:extLst>
          </p:cNvPr>
          <p:cNvSpPr txBox="1"/>
          <p:nvPr/>
        </p:nvSpPr>
        <p:spPr>
          <a:xfrm>
            <a:off x="7032035" y="2869569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750–999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2460–3279 KAKI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92944E-E21C-45FA-AF55-032DF270DE0B}"/>
              </a:ext>
            </a:extLst>
          </p:cNvPr>
          <p:cNvSpPr txBox="1"/>
          <p:nvPr/>
        </p:nvSpPr>
        <p:spPr>
          <a:xfrm>
            <a:off x="8021558" y="999201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&gt;1000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&gt;3280 KAKI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E8FE80-5134-4663-8972-1811250AA78B}"/>
              </a:ext>
            </a:extLst>
          </p:cNvPr>
          <p:cNvSpPr txBox="1"/>
          <p:nvPr/>
        </p:nvSpPr>
        <p:spPr>
          <a:xfrm>
            <a:off x="4905936" y="6772759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0–499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0–1639 KAKI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25DED-E813-4A8D-992B-2B1551820D65}"/>
              </a:ext>
            </a:extLst>
          </p:cNvPr>
          <p:cNvSpPr txBox="1"/>
          <p:nvPr/>
        </p:nvSpPr>
        <p:spPr>
          <a:xfrm>
            <a:off x="561855" y="4237675"/>
            <a:ext cx="4192721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DENGAN PENGARUH MARITIM YANG KUAT, DENGAN SAMUDRA DI KETIGA SISINYA</a:t>
            </a:r>
            <a:br>
              <a:rPr lang="en-AU" b="1" dirty="0">
                <a:solidFill>
                  <a:schemeClr val="bg1"/>
                </a:solidFill>
              </a:rPr>
            </a:b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DF7667DA-627E-48A7-AD59-FBD6294C1494}"/>
              </a:ext>
            </a:extLst>
          </p:cNvPr>
          <p:cNvSpPr txBox="1"/>
          <p:nvPr/>
        </p:nvSpPr>
        <p:spPr>
          <a:xfrm>
            <a:off x="4884791" y="6360350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RENDAH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499FC690-EA75-43FA-BED5-01E1B152C095}"/>
              </a:ext>
            </a:extLst>
          </p:cNvPr>
          <p:cNvSpPr txBox="1"/>
          <p:nvPr/>
        </p:nvSpPr>
        <p:spPr>
          <a:xfrm>
            <a:off x="4905936" y="4321442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SEDANG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1F2322B-FBFE-4F68-8A88-75A65C517F88}"/>
              </a:ext>
            </a:extLst>
          </p:cNvPr>
          <p:cNvSpPr txBox="1"/>
          <p:nvPr/>
        </p:nvSpPr>
        <p:spPr>
          <a:xfrm>
            <a:off x="5986283" y="2279282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TINGGI</a:t>
            </a: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80565E61-0DCE-41FE-8151-7E0625486BE2}"/>
              </a:ext>
            </a:extLst>
          </p:cNvPr>
          <p:cNvSpPr txBox="1"/>
          <p:nvPr/>
        </p:nvSpPr>
        <p:spPr>
          <a:xfrm>
            <a:off x="6139543" y="434108"/>
            <a:ext cx="410512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SANGAT TINGGI</a:t>
            </a:r>
          </a:p>
        </p:txBody>
      </p:sp>
    </p:spTree>
    <p:extLst>
      <p:ext uri="{BB962C8B-B14F-4D97-AF65-F5344CB8AC3E}">
        <p14:creationId xmlns:p14="http://schemas.microsoft.com/office/powerpoint/2010/main" val="3827607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EEEFE419-2876-4C28-8B47-2B95B311C185}"/>
              </a:ext>
            </a:extLst>
          </p:cNvPr>
          <p:cNvSpPr txBox="1"/>
          <p:nvPr/>
        </p:nvSpPr>
        <p:spPr>
          <a:xfrm>
            <a:off x="-41896" y="768099"/>
            <a:ext cx="4302292" cy="1422651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10000" b="1" dirty="0">
                <a:solidFill>
                  <a:schemeClr val="bg1"/>
                </a:solidFill>
                <a:latin typeface="+mj-lt"/>
                <a:cs typeface="Hellix"/>
              </a:rPr>
              <a:t>TANAH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9F8990-4FC2-47B1-987C-DE7974DD54AD}"/>
              </a:ext>
            </a:extLst>
          </p:cNvPr>
          <p:cNvSpPr txBox="1"/>
          <p:nvPr/>
        </p:nvSpPr>
        <p:spPr>
          <a:xfrm>
            <a:off x="4524375" y="824350"/>
            <a:ext cx="582929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Wilayah </a:t>
            </a:r>
            <a:r>
              <a:rPr lang="en-AU" dirty="0" err="1">
                <a:solidFill>
                  <a:schemeClr val="bg1"/>
                </a:solidFill>
              </a:rPr>
              <a:t>ini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terdiri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lempung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abu-abu</a:t>
            </a:r>
            <a:r>
              <a:rPr lang="en-AU" dirty="0">
                <a:solidFill>
                  <a:schemeClr val="bg1"/>
                </a:solidFill>
              </a:rPr>
              <a:t>, yang </a:t>
            </a:r>
            <a:r>
              <a:rPr lang="en-AU" dirty="0" err="1">
                <a:solidFill>
                  <a:schemeClr val="bg1"/>
                </a:solidFill>
              </a:rPr>
              <a:t>luar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biasa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baik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untuk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budidaya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. </a:t>
            </a:r>
            <a:r>
              <a:rPr lang="en-AU" dirty="0" err="1">
                <a:solidFill>
                  <a:schemeClr val="bg1"/>
                </a:solidFill>
              </a:rPr>
              <a:t>Punggung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bukit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Cape Naturaliste </a:t>
            </a:r>
            <a:r>
              <a:rPr lang="en-AU" dirty="0" err="1">
                <a:solidFill>
                  <a:schemeClr val="bg1"/>
                </a:solidFill>
              </a:rPr>
              <a:t>hingga</a:t>
            </a:r>
            <a:r>
              <a:rPr lang="en-AU" dirty="0">
                <a:solidFill>
                  <a:schemeClr val="bg1"/>
                </a:solidFill>
              </a:rPr>
              <a:t> Cape Leeuwin </a:t>
            </a:r>
            <a:r>
              <a:rPr lang="en-AU" dirty="0" err="1">
                <a:solidFill>
                  <a:schemeClr val="bg1"/>
                </a:solidFill>
              </a:rPr>
              <a:t>sebagian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besar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terdiri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lempung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berkerikil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pada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granit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gneis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namun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secara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keseluruhan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kapasitas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retensi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airnya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rendah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lapisan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granit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mendorong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pohon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harus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mencari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nutrisi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air </a:t>
            </a:r>
            <a:r>
              <a:rPr lang="en-AU" dirty="0" err="1">
                <a:solidFill>
                  <a:schemeClr val="bg1"/>
                </a:solidFill>
              </a:rPr>
              <a:t>sampai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dalam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611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C1130275-921E-44B8-81A0-5CE91E13F9A4}"/>
              </a:ext>
            </a:extLst>
          </p:cNvPr>
          <p:cNvSpPr txBox="1"/>
          <p:nvPr/>
        </p:nvSpPr>
        <p:spPr>
          <a:xfrm>
            <a:off x="0" y="442088"/>
            <a:ext cx="6238874" cy="7675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spc="1500" dirty="0">
                <a:solidFill>
                  <a:srgbClr val="F40000"/>
                </a:solidFill>
                <a:latin typeface="+mj-lt"/>
                <a:cs typeface="Hellix"/>
              </a:rPr>
              <a:t>NSW</a:t>
            </a:r>
            <a:endParaRPr lang="en-AU" sz="7400" spc="1500" dirty="0">
              <a:solidFill>
                <a:srgbClr val="F40000"/>
              </a:solidFill>
              <a:latin typeface="+mj-lt"/>
              <a:cs typeface="Hellix"/>
            </a:endParaRPr>
          </a:p>
        </p:txBody>
      </p:sp>
      <p:sp>
        <p:nvSpPr>
          <p:cNvPr id="3" name="object 58">
            <a:extLst>
              <a:ext uri="{FF2B5EF4-FFF2-40B4-BE49-F238E27FC236}">
                <a16:creationId xmlns:a16="http://schemas.microsoft.com/office/drawing/2014/main" id="{CD9BD4F4-5A9D-4DF1-B858-724C6B709E0F}"/>
              </a:ext>
            </a:extLst>
          </p:cNvPr>
          <p:cNvSpPr txBox="1"/>
          <p:nvPr/>
        </p:nvSpPr>
        <p:spPr>
          <a:xfrm>
            <a:off x="8220075" y="4224488"/>
            <a:ext cx="1552575" cy="17120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000" b="1" dirty="0">
                <a:cs typeface="Hellix SemiBold"/>
              </a:rPr>
              <a:t>WOLLONGONG</a:t>
            </a:r>
            <a:endParaRPr lang="en-US" sz="1000" dirty="0">
              <a:cs typeface="Hellix SemiBold"/>
            </a:endParaRPr>
          </a:p>
        </p:txBody>
      </p:sp>
      <p:sp>
        <p:nvSpPr>
          <p:cNvPr id="4" name="object 58">
            <a:extLst>
              <a:ext uri="{FF2B5EF4-FFF2-40B4-BE49-F238E27FC236}">
                <a16:creationId xmlns:a16="http://schemas.microsoft.com/office/drawing/2014/main" id="{762D0790-CDA3-436F-8247-80872D11F955}"/>
              </a:ext>
            </a:extLst>
          </p:cNvPr>
          <p:cNvSpPr txBox="1"/>
          <p:nvPr/>
        </p:nvSpPr>
        <p:spPr>
          <a:xfrm>
            <a:off x="5953126" y="715777"/>
            <a:ext cx="1390650" cy="3497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cs typeface="Hellix SemiBold"/>
              </a:rPr>
              <a:t>HUNTER </a:t>
            </a: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F4D34C26-3BBC-4E63-A7D1-603E3D20EA83}"/>
              </a:ext>
            </a:extLst>
          </p:cNvPr>
          <p:cNvSpPr txBox="1"/>
          <p:nvPr/>
        </p:nvSpPr>
        <p:spPr>
          <a:xfrm>
            <a:off x="8543925" y="3567263"/>
            <a:ext cx="1552575" cy="217367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300" b="1" dirty="0">
                <a:cs typeface="Hellix SemiBold"/>
              </a:rPr>
              <a:t>SYDNEY</a:t>
            </a:r>
            <a:endParaRPr lang="en-US" sz="1300" dirty="0">
              <a:cs typeface="Hellix SemiBold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75CCD90D-992A-470A-AFB4-616E4CF569A7}"/>
              </a:ext>
            </a:extLst>
          </p:cNvPr>
          <p:cNvSpPr txBox="1"/>
          <p:nvPr/>
        </p:nvSpPr>
        <p:spPr>
          <a:xfrm>
            <a:off x="9021696" y="2679597"/>
            <a:ext cx="1552575" cy="17120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000" b="1" dirty="0">
                <a:cs typeface="Hellix SemiBold"/>
              </a:rPr>
              <a:t>NEWCASTLE</a:t>
            </a:r>
            <a:endParaRPr lang="en-US" sz="1000" dirty="0">
              <a:cs typeface="Hellix SemiBold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56A729E7-B3C3-4D20-A6DA-ED406B50F588}"/>
              </a:ext>
            </a:extLst>
          </p:cNvPr>
          <p:cNvSpPr txBox="1"/>
          <p:nvPr/>
        </p:nvSpPr>
        <p:spPr>
          <a:xfrm>
            <a:off x="6191251" y="5348439"/>
            <a:ext cx="457200" cy="217367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300" b="1" dirty="0">
                <a:cs typeface="Hellix SemiBold"/>
              </a:rPr>
              <a:t>ACT</a:t>
            </a:r>
            <a:endParaRPr lang="en-US" sz="1300" dirty="0">
              <a:cs typeface="Hellix SemiBold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EE4A198A-3716-4B51-B928-C1FC8D752BF1}"/>
              </a:ext>
            </a:extLst>
          </p:cNvPr>
          <p:cNvSpPr txBox="1"/>
          <p:nvPr/>
        </p:nvSpPr>
        <p:spPr>
          <a:xfrm>
            <a:off x="3505199" y="4470995"/>
            <a:ext cx="2200276" cy="68211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cs typeface="Hellix SemiBold"/>
              </a:rPr>
              <a:t>CANBERRA DISTRICT</a:t>
            </a:r>
            <a:endParaRPr lang="en-US" sz="2400" dirty="0">
              <a:cs typeface="Hellix SemiBold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636CB06E-4EDD-4949-9ED6-51A711520B8D}"/>
              </a:ext>
            </a:extLst>
          </p:cNvPr>
          <p:cNvSpPr txBox="1"/>
          <p:nvPr/>
        </p:nvSpPr>
        <p:spPr>
          <a:xfrm>
            <a:off x="-1" y="1394588"/>
            <a:ext cx="6238875" cy="8056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dirty="0">
                <a:latin typeface="+mj-lt"/>
                <a:cs typeface="Hellix"/>
              </a:rPr>
              <a:t>AND ACT</a:t>
            </a:r>
            <a:endParaRPr lang="en-AU" sz="7400" dirty="0">
              <a:latin typeface="+mj-lt"/>
              <a:cs typeface="Hellix"/>
            </a:endParaRPr>
          </a:p>
        </p:txBody>
      </p:sp>
      <p:sp>
        <p:nvSpPr>
          <p:cNvPr id="12" name="object 58">
            <a:extLst>
              <a:ext uri="{FF2B5EF4-FFF2-40B4-BE49-F238E27FC236}">
                <a16:creationId xmlns:a16="http://schemas.microsoft.com/office/drawing/2014/main" id="{301D6950-A7CC-49B9-B361-A0B62EFA5890}"/>
              </a:ext>
            </a:extLst>
          </p:cNvPr>
          <p:cNvSpPr txBox="1"/>
          <p:nvPr/>
        </p:nvSpPr>
        <p:spPr>
          <a:xfrm>
            <a:off x="2543093" y="3779837"/>
            <a:ext cx="1666876" cy="3497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cs typeface="Hellix SemiBold"/>
              </a:rPr>
              <a:t>RIVERINA</a:t>
            </a:r>
            <a:endParaRPr lang="en-US" sz="2400" dirty="0">
              <a:cs typeface="Hellix SemiBold"/>
            </a:endParaRPr>
          </a:p>
        </p:txBody>
      </p:sp>
      <p:sp>
        <p:nvSpPr>
          <p:cNvPr id="13" name="object 58">
            <a:extLst>
              <a:ext uri="{FF2B5EF4-FFF2-40B4-BE49-F238E27FC236}">
                <a16:creationId xmlns:a16="http://schemas.microsoft.com/office/drawing/2014/main" id="{9BA65F2E-3AF7-4982-85E8-08145FD867D9}"/>
              </a:ext>
            </a:extLst>
          </p:cNvPr>
          <p:cNvSpPr txBox="1"/>
          <p:nvPr/>
        </p:nvSpPr>
        <p:spPr>
          <a:xfrm>
            <a:off x="4209969" y="3679437"/>
            <a:ext cx="1666876" cy="3497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cs typeface="Hellix SemiBold"/>
              </a:rPr>
              <a:t>COWRA</a:t>
            </a:r>
            <a:endParaRPr lang="en-US" sz="2400" dirty="0">
              <a:cs typeface="Hellix SemiBold"/>
            </a:endParaRPr>
          </a:p>
        </p:txBody>
      </p:sp>
      <p:sp>
        <p:nvSpPr>
          <p:cNvPr id="14" name="object 58">
            <a:extLst>
              <a:ext uri="{FF2B5EF4-FFF2-40B4-BE49-F238E27FC236}">
                <a16:creationId xmlns:a16="http://schemas.microsoft.com/office/drawing/2014/main" id="{EA7EC288-D8AF-4D2C-9ACD-F497EC1864E9}"/>
              </a:ext>
            </a:extLst>
          </p:cNvPr>
          <p:cNvSpPr txBox="1"/>
          <p:nvPr/>
        </p:nvSpPr>
        <p:spPr>
          <a:xfrm>
            <a:off x="4605337" y="2025420"/>
            <a:ext cx="1666876" cy="3497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cs typeface="Hellix SemiBold"/>
              </a:rPr>
              <a:t>MUDGEE</a:t>
            </a:r>
            <a:endParaRPr lang="en-US" sz="2400" dirty="0">
              <a:cs typeface="Hellix SemiBold"/>
            </a:endParaRPr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11E6B35B-5499-448F-82CB-9D2C0355395A}"/>
              </a:ext>
            </a:extLst>
          </p:cNvPr>
          <p:cNvSpPr txBox="1"/>
          <p:nvPr/>
        </p:nvSpPr>
        <p:spPr>
          <a:xfrm>
            <a:off x="7059785" y="2884510"/>
            <a:ext cx="1666876" cy="3497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cs typeface="Hellix SemiBold"/>
              </a:rPr>
              <a:t>ORANGE</a:t>
            </a:r>
            <a:endParaRPr lang="en-US" sz="2400" dirty="0">
              <a:cs typeface="Hellix SemiBold"/>
            </a:endParaRPr>
          </a:p>
        </p:txBody>
      </p:sp>
      <p:sp>
        <p:nvSpPr>
          <p:cNvPr id="16" name="object 58">
            <a:extLst>
              <a:ext uri="{FF2B5EF4-FFF2-40B4-BE49-F238E27FC236}">
                <a16:creationId xmlns:a16="http://schemas.microsoft.com/office/drawing/2014/main" id="{402BC4C9-4A66-449B-B3AB-EA4FFE0A3FE2}"/>
              </a:ext>
            </a:extLst>
          </p:cNvPr>
          <p:cNvSpPr txBox="1"/>
          <p:nvPr/>
        </p:nvSpPr>
        <p:spPr>
          <a:xfrm>
            <a:off x="8220074" y="4919265"/>
            <a:ext cx="2200276" cy="68211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cs typeface="Hellix SemiBold"/>
              </a:rPr>
              <a:t>SOUTHERN HIGHLANDS</a:t>
            </a:r>
            <a:endParaRPr lang="en-US" sz="2400" dirty="0">
              <a:cs typeface="Hellix SemiBold"/>
            </a:endParaRPr>
          </a:p>
        </p:txBody>
      </p:sp>
      <p:sp>
        <p:nvSpPr>
          <p:cNvPr id="17" name="object 58">
            <a:extLst>
              <a:ext uri="{FF2B5EF4-FFF2-40B4-BE49-F238E27FC236}">
                <a16:creationId xmlns:a16="http://schemas.microsoft.com/office/drawing/2014/main" id="{70D40746-11DA-45BD-8C38-6235932DA2A1}"/>
              </a:ext>
            </a:extLst>
          </p:cNvPr>
          <p:cNvSpPr txBox="1"/>
          <p:nvPr/>
        </p:nvSpPr>
        <p:spPr>
          <a:xfrm>
            <a:off x="2819720" y="6615263"/>
            <a:ext cx="2438400" cy="3497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cs typeface="Hellix SemiBold"/>
              </a:rPr>
              <a:t>TUMBARUMBA</a:t>
            </a:r>
            <a:endParaRPr lang="en-US" sz="2400" dirty="0"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238758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0335B0D-25BD-48F1-8F12-D5839B681AE8}"/>
              </a:ext>
            </a:extLst>
          </p:cNvPr>
          <p:cNvSpPr txBox="1">
            <a:spLocks/>
          </p:cNvSpPr>
          <p:nvPr/>
        </p:nvSpPr>
        <p:spPr>
          <a:xfrm>
            <a:off x="6134099" y="2933299"/>
            <a:ext cx="3819526" cy="156210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err="1"/>
              <a:t>Tempat</a:t>
            </a:r>
            <a:r>
              <a:rPr lang="en-AU" dirty="0"/>
              <a:t> </a:t>
            </a:r>
            <a:r>
              <a:rPr lang="en-AU" dirty="0" err="1"/>
              <a:t>lahirnya</a:t>
            </a:r>
            <a:r>
              <a:rPr lang="en-AU" dirty="0"/>
              <a:t> </a:t>
            </a:r>
            <a:r>
              <a:rPr lang="en-AU" dirty="0" err="1"/>
              <a:t>anggur</a:t>
            </a:r>
            <a:r>
              <a:rPr lang="en-AU" dirty="0"/>
              <a:t> Australia</a:t>
            </a:r>
          </a:p>
          <a:p>
            <a:r>
              <a:rPr lang="en-AU" dirty="0" err="1"/>
              <a:t>Rumah</a:t>
            </a:r>
            <a:r>
              <a:rPr lang="en-AU" dirty="0"/>
              <a:t> </a:t>
            </a:r>
            <a:r>
              <a:rPr lang="en-AU" dirty="0" err="1"/>
              <a:t>keluarga</a:t>
            </a:r>
            <a:r>
              <a:rPr lang="en-AU" dirty="0"/>
              <a:t> Tyrell</a:t>
            </a:r>
          </a:p>
          <a:p>
            <a:r>
              <a:rPr lang="en-AU" dirty="0" err="1"/>
              <a:t>Destinasi</a:t>
            </a:r>
            <a:r>
              <a:rPr lang="en-AU" dirty="0"/>
              <a:t> </a:t>
            </a:r>
            <a:r>
              <a:rPr lang="en-AU" dirty="0" err="1"/>
              <a:t>turis</a:t>
            </a:r>
            <a:r>
              <a:rPr lang="en-AU" dirty="0"/>
              <a:t> </a:t>
            </a:r>
            <a:r>
              <a:rPr lang="en-AU" dirty="0" err="1"/>
              <a:t>populer</a:t>
            </a:r>
            <a:endParaRPr lang="en-AU" dirty="0"/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1018ABA5-8CDE-4536-AF38-1506FE92CA05}"/>
              </a:ext>
            </a:extLst>
          </p:cNvPr>
          <p:cNvSpPr txBox="1"/>
          <p:nvPr/>
        </p:nvSpPr>
        <p:spPr>
          <a:xfrm>
            <a:off x="9067159" y="6674498"/>
            <a:ext cx="1314489" cy="326115"/>
          </a:xfrm>
          <a:prstGeom prst="rect">
            <a:avLst/>
          </a:prstGeom>
        </p:spPr>
        <p:txBody>
          <a:bodyPr vert="horz" wrap="square" lIns="0" tIns="12065" rIns="0" bIns="0" rtlCol="0" anchor="t" anchorCtr="0">
            <a:spAutoFit/>
          </a:bodyPr>
          <a:lstStyle/>
          <a:p>
            <a:pPr defTabSz="914217">
              <a:lnSpc>
                <a:spcPct val="80000"/>
              </a:lnSpc>
            </a:pPr>
            <a:r>
              <a:rPr lang="en-AU" sz="24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HUNTER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FA3F4A-B218-4242-BD7C-B655729CB2E1}"/>
              </a:ext>
            </a:extLst>
          </p:cNvPr>
          <p:cNvSpPr txBox="1"/>
          <p:nvPr/>
        </p:nvSpPr>
        <p:spPr>
          <a:xfrm>
            <a:off x="437239" y="5772150"/>
            <a:ext cx="2004781" cy="246221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AU" sz="1600" b="1" spc="200" dirty="0">
                <a:solidFill>
                  <a:schemeClr val="bg1"/>
                </a:solidFill>
              </a:rPr>
              <a:t>FAKTA MENARIK</a:t>
            </a:r>
            <a:endParaRPr lang="en-AU" sz="1600" spc="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FC2C2-1881-4135-800E-DABC8BD61CAD}"/>
              </a:ext>
            </a:extLst>
          </p:cNvPr>
          <p:cNvSpPr txBox="1"/>
          <p:nvPr/>
        </p:nvSpPr>
        <p:spPr>
          <a:xfrm>
            <a:off x="447676" y="6076950"/>
            <a:ext cx="429337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Hunter </a:t>
            </a:r>
            <a:r>
              <a:rPr lang="en-AU" dirty="0" err="1">
                <a:solidFill>
                  <a:schemeClr val="bg1"/>
                </a:solidFill>
              </a:rPr>
              <a:t>adalah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wilayah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tertua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berkesinambungan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terbagi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antara</a:t>
            </a:r>
            <a:r>
              <a:rPr lang="en-AU" dirty="0">
                <a:solidFill>
                  <a:schemeClr val="bg1"/>
                </a:solidFill>
              </a:rPr>
              <a:t> Lower Hunter, </a:t>
            </a:r>
            <a:r>
              <a:rPr lang="en-AU" dirty="0" err="1">
                <a:solidFill>
                  <a:schemeClr val="bg1"/>
                </a:solidFill>
              </a:rPr>
              <a:t>dimana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kebanyakan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kilang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berlokasi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Upper Hunter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2628EDB-60E5-4E80-9839-43555BD42560}"/>
              </a:ext>
            </a:extLst>
          </p:cNvPr>
          <p:cNvSpPr txBox="1"/>
          <p:nvPr/>
        </p:nvSpPr>
        <p:spPr>
          <a:xfrm>
            <a:off x="4741048" y="1101474"/>
            <a:ext cx="5950765" cy="133692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9000" b="1" spc="900" dirty="0">
                <a:latin typeface="+mj-lt"/>
                <a:cs typeface="Hellix"/>
              </a:rPr>
              <a:t>HUNTER</a:t>
            </a:r>
            <a:endParaRPr lang="en-AU" sz="9000" b="1" spc="900" dirty="0">
              <a:solidFill>
                <a:schemeClr val="accent1"/>
              </a:solidFill>
              <a:latin typeface="+mj-lt"/>
              <a:cs typeface="Hellix"/>
            </a:endParaRPr>
          </a:p>
        </p:txBody>
      </p:sp>
    </p:spTree>
    <p:extLst>
      <p:ext uri="{BB962C8B-B14F-4D97-AF65-F5344CB8AC3E}">
        <p14:creationId xmlns:p14="http://schemas.microsoft.com/office/powerpoint/2010/main" val="4175285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5665DD8-610F-4E4B-BA4B-082C49F195B9}"/>
              </a:ext>
            </a:extLst>
          </p:cNvPr>
          <p:cNvSpPr txBox="1"/>
          <p:nvPr/>
        </p:nvSpPr>
        <p:spPr>
          <a:xfrm>
            <a:off x="1176338" y="6429375"/>
            <a:ext cx="3295650" cy="2762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2800" b="1" spc="300" dirty="0">
                <a:solidFill>
                  <a:schemeClr val="bg1"/>
                </a:solidFill>
              </a:rPr>
              <a:t>HUNTER VALLEY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4DD638-F784-4964-83D1-B85465F12CCE}"/>
              </a:ext>
            </a:extLst>
          </p:cNvPr>
          <p:cNvSpPr txBox="1"/>
          <p:nvPr/>
        </p:nvSpPr>
        <p:spPr>
          <a:xfrm>
            <a:off x="1128714" y="6791325"/>
            <a:ext cx="3295650" cy="238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22–254 M </a:t>
            </a:r>
            <a:r>
              <a:rPr lang="en-AU" dirty="0">
                <a:solidFill>
                  <a:schemeClr val="bg1"/>
                </a:solidFill>
              </a:rPr>
              <a:t>(72–833 KAKI)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F6B92A-4DB7-437D-8553-62BE2FF19426}"/>
              </a:ext>
            </a:extLst>
          </p:cNvPr>
          <p:cNvSpPr txBox="1"/>
          <p:nvPr/>
        </p:nvSpPr>
        <p:spPr>
          <a:xfrm>
            <a:off x="734035" y="2203336"/>
            <a:ext cx="4425228" cy="1744988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>
              <a:lnSpc>
                <a:spcPct val="75000"/>
              </a:lnSpc>
            </a:pPr>
            <a:r>
              <a:rPr lang="en-AU" sz="4300" b="1" dirty="0">
                <a:solidFill>
                  <a:schemeClr val="bg1"/>
                </a:solidFill>
              </a:rPr>
              <a:t>SUBTROPIS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875430-92DD-4619-9A08-912128073CDD}"/>
              </a:ext>
            </a:extLst>
          </p:cNvPr>
          <p:cNvSpPr txBox="1"/>
          <p:nvPr/>
        </p:nvSpPr>
        <p:spPr>
          <a:xfrm>
            <a:off x="850275" y="4041707"/>
            <a:ext cx="4043614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DENGAN PENGARUH MARITIM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C8D69836-C1C9-4437-8FF4-1986F1A87A38}"/>
              </a:ext>
            </a:extLst>
          </p:cNvPr>
          <p:cNvSpPr txBox="1"/>
          <p:nvPr/>
        </p:nvSpPr>
        <p:spPr>
          <a:xfrm>
            <a:off x="318643" y="588561"/>
            <a:ext cx="3183169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5000" b="1" dirty="0">
                <a:solidFill>
                  <a:schemeClr val="accent1"/>
                </a:solidFill>
                <a:latin typeface="+mj-lt"/>
                <a:cs typeface="Hellix"/>
              </a:rPr>
              <a:t>IKLIM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B3C3494D-600F-4B58-975B-B777ABE99BC4}"/>
              </a:ext>
            </a:extLst>
          </p:cNvPr>
          <p:cNvSpPr txBox="1"/>
          <p:nvPr/>
        </p:nvSpPr>
        <p:spPr>
          <a:xfrm>
            <a:off x="566057" y="5716186"/>
            <a:ext cx="4040201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5000" b="1" dirty="0">
                <a:solidFill>
                  <a:schemeClr val="accent1"/>
                </a:solidFill>
                <a:latin typeface="+mj-lt"/>
                <a:cs typeface="Hellix"/>
              </a:rPr>
              <a:t>KETINGGIAN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6840CA-6467-4B08-B874-EBDA351A61CE}"/>
              </a:ext>
            </a:extLst>
          </p:cNvPr>
          <p:cNvSpPr txBox="1"/>
          <p:nvPr/>
        </p:nvSpPr>
        <p:spPr>
          <a:xfrm>
            <a:off x="5944188" y="4904290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500–749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1640–2459 KAKI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06A497-347B-4BB0-9832-DE095FC82CC1}"/>
              </a:ext>
            </a:extLst>
          </p:cNvPr>
          <p:cNvSpPr txBox="1"/>
          <p:nvPr/>
        </p:nvSpPr>
        <p:spPr>
          <a:xfrm>
            <a:off x="7032035" y="2869569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750–999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2460–3279 KAKI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92944E-E21C-45FA-AF55-032DF270DE0B}"/>
              </a:ext>
            </a:extLst>
          </p:cNvPr>
          <p:cNvSpPr txBox="1"/>
          <p:nvPr/>
        </p:nvSpPr>
        <p:spPr>
          <a:xfrm>
            <a:off x="8021558" y="999201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&gt;1000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&gt;3280 KAKI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E8FE80-5134-4663-8972-1811250AA78B}"/>
              </a:ext>
            </a:extLst>
          </p:cNvPr>
          <p:cNvSpPr txBox="1"/>
          <p:nvPr/>
        </p:nvSpPr>
        <p:spPr>
          <a:xfrm>
            <a:off x="4905936" y="6772759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0–499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0–1639 KAKI</a:t>
            </a: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DF7667DA-627E-48A7-AD59-FBD6294C1494}"/>
              </a:ext>
            </a:extLst>
          </p:cNvPr>
          <p:cNvSpPr txBox="1"/>
          <p:nvPr/>
        </p:nvSpPr>
        <p:spPr>
          <a:xfrm>
            <a:off x="4884791" y="6360350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RENDAH</a:t>
            </a: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499FC690-EA75-43FA-BED5-01E1B152C095}"/>
              </a:ext>
            </a:extLst>
          </p:cNvPr>
          <p:cNvSpPr txBox="1"/>
          <p:nvPr/>
        </p:nvSpPr>
        <p:spPr>
          <a:xfrm>
            <a:off x="4905936" y="4321442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SEDANG</a:t>
            </a: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A1F2322B-FBFE-4F68-8A88-75A65C517F88}"/>
              </a:ext>
            </a:extLst>
          </p:cNvPr>
          <p:cNvSpPr txBox="1"/>
          <p:nvPr/>
        </p:nvSpPr>
        <p:spPr>
          <a:xfrm>
            <a:off x="5986283" y="2279282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TINGGI</a:t>
            </a: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80565E61-0DCE-41FE-8151-7E0625486BE2}"/>
              </a:ext>
            </a:extLst>
          </p:cNvPr>
          <p:cNvSpPr txBox="1"/>
          <p:nvPr/>
        </p:nvSpPr>
        <p:spPr>
          <a:xfrm>
            <a:off x="6139543" y="434108"/>
            <a:ext cx="410512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SANGAT TINGGI</a:t>
            </a:r>
          </a:p>
        </p:txBody>
      </p:sp>
    </p:spTree>
    <p:extLst>
      <p:ext uri="{BB962C8B-B14F-4D97-AF65-F5344CB8AC3E}">
        <p14:creationId xmlns:p14="http://schemas.microsoft.com/office/powerpoint/2010/main" val="3595479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1F7684-EE7F-49B7-BD3D-AC78E552D918}"/>
              </a:ext>
            </a:extLst>
          </p:cNvPr>
          <p:cNvSpPr txBox="1">
            <a:spLocks/>
          </p:cNvSpPr>
          <p:nvPr/>
        </p:nvSpPr>
        <p:spPr>
          <a:xfrm>
            <a:off x="6029323" y="3581400"/>
            <a:ext cx="3214569" cy="313932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AU" dirty="0">
                <a:solidFill>
                  <a:schemeClr val="bg1"/>
                </a:solidFill>
              </a:rPr>
              <a:t>Chardonnay </a:t>
            </a:r>
            <a:r>
              <a:rPr lang="en-AU" dirty="0" err="1">
                <a:solidFill>
                  <a:schemeClr val="bg1"/>
                </a:solidFill>
              </a:rPr>
              <a:t>telah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menikmati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puncak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kesuksesan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industri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tangguh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bertahan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melalui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masa-masa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tersulitnya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memiliki tempat khusus dalam hati pecinta anggur di Australia. Perjalanannya di Australia seperti </a:t>
            </a:r>
            <a:r>
              <a:rPr lang="it-IT" i="1" dirty="0">
                <a:solidFill>
                  <a:schemeClr val="bg1"/>
                </a:solidFill>
              </a:rPr>
              <a:t>roller-coaster</a:t>
            </a:r>
            <a:r>
              <a:rPr lang="it-IT" dirty="0">
                <a:solidFill>
                  <a:schemeClr val="bg1"/>
                </a:solidFill>
              </a:rPr>
              <a:t> yang naik turunnya sangat dramatis.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E500D40F-970D-4387-9616-A5990C5E78D6}"/>
              </a:ext>
            </a:extLst>
          </p:cNvPr>
          <p:cNvSpPr txBox="1"/>
          <p:nvPr/>
        </p:nvSpPr>
        <p:spPr>
          <a:xfrm>
            <a:off x="-16041" y="1539625"/>
            <a:ext cx="5492916" cy="35585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2200" b="1" dirty="0">
                <a:solidFill>
                  <a:schemeClr val="bg1"/>
                </a:solidFill>
                <a:latin typeface="+mj-lt"/>
                <a:cs typeface="Hellix"/>
              </a:rPr>
              <a:t>CHARDONNAY: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2695F6FA-4700-4CB0-AAAE-22BAEA712116}"/>
              </a:ext>
            </a:extLst>
          </p:cNvPr>
          <p:cNvSpPr txBox="1"/>
          <p:nvPr/>
        </p:nvSpPr>
        <p:spPr>
          <a:xfrm>
            <a:off x="-54141" y="2063499"/>
            <a:ext cx="5912016" cy="31644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6400" b="1" spc="750" dirty="0">
                <a:solidFill>
                  <a:schemeClr val="bg1"/>
                </a:solidFill>
                <a:latin typeface="+mj-lt"/>
                <a:cs typeface="Hellix"/>
              </a:rPr>
              <a:t>SEBUAH EVOLUSI ANGGUR  KLASIK</a:t>
            </a:r>
            <a:endParaRPr lang="en-AU" sz="6400" b="1" spc="-100" dirty="0">
              <a:solidFill>
                <a:schemeClr val="bg1"/>
              </a:solidFill>
              <a:latin typeface="+mj-lt"/>
              <a:cs typeface="Hellix"/>
            </a:endParaRPr>
          </a:p>
        </p:txBody>
      </p:sp>
    </p:spTree>
    <p:extLst>
      <p:ext uri="{BB962C8B-B14F-4D97-AF65-F5344CB8AC3E}">
        <p14:creationId xmlns:p14="http://schemas.microsoft.com/office/powerpoint/2010/main" val="1544616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D9EE368F-43DF-4A09-BE09-1D731AF80DBB}"/>
              </a:ext>
            </a:extLst>
          </p:cNvPr>
          <p:cNvSpPr txBox="1"/>
          <p:nvPr/>
        </p:nvSpPr>
        <p:spPr>
          <a:xfrm>
            <a:off x="-63667" y="1130049"/>
            <a:ext cx="4302292" cy="1422651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8800" b="1" dirty="0">
                <a:solidFill>
                  <a:schemeClr val="bg1"/>
                </a:solidFill>
                <a:latin typeface="+mj-lt"/>
                <a:cs typeface="Hellix"/>
              </a:rPr>
              <a:t>TANAH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1D47F-0CFF-45ED-9694-7C84903E4029}"/>
              </a:ext>
            </a:extLst>
          </p:cNvPr>
          <p:cNvSpPr txBox="1"/>
          <p:nvPr/>
        </p:nvSpPr>
        <p:spPr>
          <a:xfrm>
            <a:off x="4600576" y="1239243"/>
            <a:ext cx="578537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Tanah Lower Hunter </a:t>
            </a:r>
            <a:r>
              <a:rPr lang="en-AU" dirty="0" err="1">
                <a:solidFill>
                  <a:schemeClr val="bg1"/>
                </a:solidFill>
              </a:rPr>
              <a:t>bervariasi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mulai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dataran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aluvial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berpasir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hingga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lempung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dalam</a:t>
            </a:r>
            <a:r>
              <a:rPr lang="en-AU" dirty="0">
                <a:solidFill>
                  <a:schemeClr val="bg1"/>
                </a:solidFill>
              </a:rPr>
              <a:t> dan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dupleks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merah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gembur</a:t>
            </a:r>
            <a:r>
              <a:rPr lang="en-AU" dirty="0">
                <a:solidFill>
                  <a:schemeClr val="bg1"/>
                </a:solidFill>
              </a:rPr>
              <a:t>. Di Upper Hunter, </a:t>
            </a:r>
            <a:r>
              <a:rPr lang="en-AU" dirty="0" err="1">
                <a:solidFill>
                  <a:schemeClr val="bg1"/>
                </a:solidFill>
              </a:rPr>
              <a:t>sungai</a:t>
            </a:r>
            <a:r>
              <a:rPr lang="en-AU" dirty="0">
                <a:solidFill>
                  <a:schemeClr val="bg1"/>
                </a:solidFill>
              </a:rPr>
              <a:t> dan </a:t>
            </a:r>
            <a:r>
              <a:rPr lang="en-AU" dirty="0" err="1">
                <a:solidFill>
                  <a:schemeClr val="bg1"/>
                </a:solidFill>
              </a:rPr>
              <a:t>anak-anak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sungai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berkontribusi</a:t>
            </a:r>
            <a:r>
              <a:rPr lang="en-AU" dirty="0">
                <a:solidFill>
                  <a:schemeClr val="bg1"/>
                </a:solidFill>
              </a:rPr>
              <a:t> pada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lempung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hitam</a:t>
            </a:r>
            <a:r>
              <a:rPr lang="en-AU" dirty="0">
                <a:solidFill>
                  <a:schemeClr val="bg1"/>
                </a:solidFill>
              </a:rPr>
              <a:t> dan </a:t>
            </a:r>
            <a:r>
              <a:rPr lang="en-AU" dirty="0" err="1">
                <a:solidFill>
                  <a:schemeClr val="bg1"/>
                </a:solidFill>
              </a:rPr>
              <a:t>berlumpur</a:t>
            </a:r>
            <a:r>
              <a:rPr lang="en-AU" dirty="0">
                <a:solidFill>
                  <a:schemeClr val="bg1"/>
                </a:solidFill>
              </a:rPr>
              <a:t> di wilayah </a:t>
            </a:r>
            <a:r>
              <a:rPr lang="en-AU" dirty="0" err="1">
                <a:solidFill>
                  <a:schemeClr val="bg1"/>
                </a:solidFill>
              </a:rPr>
              <a:t>ini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seringkali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berada</a:t>
            </a:r>
            <a:r>
              <a:rPr lang="en-AU" dirty="0">
                <a:solidFill>
                  <a:schemeClr val="bg1"/>
                </a:solidFill>
              </a:rPr>
              <a:t> di </a:t>
            </a:r>
            <a:r>
              <a:rPr lang="en-AU" dirty="0" err="1">
                <a:solidFill>
                  <a:schemeClr val="bg1"/>
                </a:solidFill>
              </a:rPr>
              <a:t>atas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lempung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liat</a:t>
            </a:r>
            <a:r>
              <a:rPr lang="en-AU" dirty="0">
                <a:solidFill>
                  <a:schemeClr val="bg1"/>
                </a:solidFill>
              </a:rPr>
              <a:t>. Bukit-</a:t>
            </a:r>
            <a:r>
              <a:rPr lang="en-AU" dirty="0" err="1">
                <a:solidFill>
                  <a:schemeClr val="bg1"/>
                </a:solidFill>
              </a:rPr>
              <a:t>bukit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Brokenback</a:t>
            </a:r>
            <a:r>
              <a:rPr lang="en-AU" dirty="0">
                <a:solidFill>
                  <a:schemeClr val="bg1"/>
                </a:solidFill>
              </a:rPr>
              <a:t> Range </a:t>
            </a:r>
            <a:r>
              <a:rPr lang="en-AU" dirty="0" err="1">
                <a:solidFill>
                  <a:schemeClr val="bg1"/>
                </a:solidFill>
              </a:rPr>
              <a:t>memiliki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lajur-lajur</a:t>
            </a:r>
            <a:r>
              <a:rPr lang="en-AU" dirty="0">
                <a:solidFill>
                  <a:schemeClr val="bg1"/>
                </a:solidFill>
              </a:rPr>
              <a:t> batu basalt</a:t>
            </a:r>
          </a:p>
        </p:txBody>
      </p:sp>
    </p:spTree>
    <p:extLst>
      <p:ext uri="{BB962C8B-B14F-4D97-AF65-F5344CB8AC3E}">
        <p14:creationId xmlns:p14="http://schemas.microsoft.com/office/powerpoint/2010/main" val="937843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47BEF2E2-069C-46C5-9BC5-FA7796DC1443}"/>
              </a:ext>
            </a:extLst>
          </p:cNvPr>
          <p:cNvSpPr txBox="1"/>
          <p:nvPr/>
        </p:nvSpPr>
        <p:spPr>
          <a:xfrm>
            <a:off x="0" y="3525553"/>
            <a:ext cx="7105650" cy="7675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dirty="0">
                <a:solidFill>
                  <a:srgbClr val="F40000"/>
                </a:solidFill>
                <a:latin typeface="+mj-lt"/>
                <a:cs typeface="Hellix"/>
              </a:rPr>
              <a:t>SELATAN</a:t>
            </a:r>
            <a:endParaRPr lang="en-AU" sz="7400" dirty="0">
              <a:solidFill>
                <a:srgbClr val="F40000"/>
              </a:solidFill>
              <a:latin typeface="+mj-lt"/>
              <a:cs typeface="Hellix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53BC0EEB-424C-4B86-A12B-43BB9C86CD14}"/>
              </a:ext>
            </a:extLst>
          </p:cNvPr>
          <p:cNvSpPr txBox="1"/>
          <p:nvPr/>
        </p:nvSpPr>
        <p:spPr>
          <a:xfrm>
            <a:off x="3990975" y="4957913"/>
            <a:ext cx="1552575" cy="263534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600" b="1" dirty="0">
                <a:cs typeface="Hellix SemiBold"/>
              </a:rPr>
              <a:t>ADELAIDE</a:t>
            </a:r>
            <a:endParaRPr lang="en-US" sz="1600" dirty="0">
              <a:cs typeface="Hellix SemiBold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D27CA82-01C8-497D-B12E-571FBB5C2E74}"/>
              </a:ext>
            </a:extLst>
          </p:cNvPr>
          <p:cNvSpPr txBox="1"/>
          <p:nvPr/>
        </p:nvSpPr>
        <p:spPr>
          <a:xfrm>
            <a:off x="0" y="2719865"/>
            <a:ext cx="6238875" cy="8056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dirty="0">
                <a:solidFill>
                  <a:srgbClr val="F40000"/>
                </a:solidFill>
                <a:latin typeface="+mj-lt"/>
                <a:cs typeface="Hellix"/>
              </a:rPr>
              <a:t>AUSTRALIA</a:t>
            </a:r>
            <a:endParaRPr lang="en-AU" sz="7400" dirty="0">
              <a:solidFill>
                <a:srgbClr val="F40000"/>
              </a:solidFill>
              <a:latin typeface="+mj-lt"/>
              <a:cs typeface="Hellix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A00720DA-5B63-49B8-907E-92C1A3E44AE9}"/>
              </a:ext>
            </a:extLst>
          </p:cNvPr>
          <p:cNvSpPr txBox="1"/>
          <p:nvPr/>
        </p:nvSpPr>
        <p:spPr>
          <a:xfrm>
            <a:off x="7105650" y="5221447"/>
            <a:ext cx="1457326" cy="57131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000" b="1" dirty="0">
                <a:cs typeface="Hellix SemiBold"/>
              </a:rPr>
              <a:t>ADELAIDE HILLS</a:t>
            </a:r>
            <a:endParaRPr lang="en-US" sz="2000" dirty="0">
              <a:cs typeface="Hellix SemiBold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4C37A283-EEED-49CF-8125-0BCA230450BA}"/>
              </a:ext>
            </a:extLst>
          </p:cNvPr>
          <p:cNvSpPr txBox="1"/>
          <p:nvPr/>
        </p:nvSpPr>
        <p:spPr>
          <a:xfrm>
            <a:off x="3000974" y="5792757"/>
            <a:ext cx="2181226" cy="2943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2000" b="1" dirty="0">
                <a:cs typeface="Hellix SemiBold"/>
              </a:rPr>
              <a:t>McLAREN VALE</a:t>
            </a:r>
            <a:endParaRPr lang="en-US" sz="2000" dirty="0">
              <a:cs typeface="Hellix SemiBold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EEA70221-02F2-4E2F-85CF-4AE4A488170E}"/>
              </a:ext>
            </a:extLst>
          </p:cNvPr>
          <p:cNvSpPr txBox="1"/>
          <p:nvPr/>
        </p:nvSpPr>
        <p:spPr>
          <a:xfrm>
            <a:off x="7553326" y="3562541"/>
            <a:ext cx="1457326" cy="57131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000" b="1" dirty="0">
                <a:cs typeface="Hellix SemiBold"/>
              </a:rPr>
              <a:t>BAROSSA VALLEY</a:t>
            </a:r>
            <a:endParaRPr lang="en-US" sz="2000" dirty="0">
              <a:cs typeface="Hellix SemiBold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A9EC8719-D5A7-47E9-A20B-C2197D5688C2}"/>
              </a:ext>
            </a:extLst>
          </p:cNvPr>
          <p:cNvSpPr txBox="1"/>
          <p:nvPr/>
        </p:nvSpPr>
        <p:spPr>
          <a:xfrm>
            <a:off x="6689591" y="1398124"/>
            <a:ext cx="1457326" cy="57131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000" b="1" dirty="0">
                <a:cs typeface="Hellix SemiBold"/>
              </a:rPr>
              <a:t>CLARE  VALLEY</a:t>
            </a:r>
            <a:endParaRPr lang="en-US" sz="2000" dirty="0">
              <a:cs typeface="Hellix SemiBold"/>
            </a:endParaRP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A18DA8E3-FDFE-4FE7-B329-74460CB7B174}"/>
              </a:ext>
            </a:extLst>
          </p:cNvPr>
          <p:cNvSpPr txBox="1"/>
          <p:nvPr/>
        </p:nvSpPr>
        <p:spPr>
          <a:xfrm>
            <a:off x="8368473" y="1612397"/>
            <a:ext cx="1638300" cy="2943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2000" b="1" dirty="0">
                <a:cs typeface="Hellix SemiBold"/>
              </a:rPr>
              <a:t>RIVERLAND</a:t>
            </a:r>
            <a:endParaRPr lang="en-US" sz="2000" dirty="0"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97628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1F37E03-2BB2-4B16-ADD4-4F72D99FFB52}"/>
              </a:ext>
            </a:extLst>
          </p:cNvPr>
          <p:cNvSpPr txBox="1">
            <a:spLocks/>
          </p:cNvSpPr>
          <p:nvPr/>
        </p:nvSpPr>
        <p:spPr>
          <a:xfrm>
            <a:off x="6134099" y="2933299"/>
            <a:ext cx="3401787" cy="156210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err="1"/>
              <a:t>Warisan</a:t>
            </a:r>
            <a:r>
              <a:rPr lang="en-AU" dirty="0"/>
              <a:t> </a:t>
            </a:r>
            <a:r>
              <a:rPr lang="en-AU" dirty="0" err="1"/>
              <a:t>budaya</a:t>
            </a:r>
            <a:r>
              <a:rPr lang="en-AU" dirty="0"/>
              <a:t> </a:t>
            </a:r>
            <a:r>
              <a:rPr lang="en-AU" dirty="0" err="1"/>
              <a:t>Jerman</a:t>
            </a:r>
            <a:endParaRPr lang="en-AU" dirty="0"/>
          </a:p>
          <a:p>
            <a:r>
              <a:rPr lang="en-AU" dirty="0" err="1"/>
              <a:t>Surganya</a:t>
            </a:r>
            <a:r>
              <a:rPr lang="en-AU" dirty="0"/>
              <a:t> </a:t>
            </a:r>
            <a:r>
              <a:rPr lang="en-AU" dirty="0" err="1"/>
              <a:t>pecinta</a:t>
            </a:r>
            <a:r>
              <a:rPr lang="en-AU" dirty="0"/>
              <a:t> </a:t>
            </a:r>
            <a:r>
              <a:rPr lang="en-AU" dirty="0" err="1"/>
              <a:t>kuliner</a:t>
            </a:r>
            <a:endParaRPr lang="en-AU" dirty="0"/>
          </a:p>
          <a:p>
            <a:r>
              <a:rPr lang="en-AU" dirty="0"/>
              <a:t>Wilayah yang </a:t>
            </a:r>
            <a:r>
              <a:rPr lang="en-AU" dirty="0" err="1"/>
              <a:t>terlahir</a:t>
            </a:r>
            <a:r>
              <a:rPr lang="en-AU" dirty="0"/>
              <a:t> </a:t>
            </a:r>
            <a:r>
              <a:rPr lang="en-AU" dirty="0" err="1"/>
              <a:t>kembali</a:t>
            </a:r>
            <a:endParaRPr lang="en-AU" dirty="0"/>
          </a:p>
          <a:p>
            <a:r>
              <a:rPr lang="en-AU" dirty="0" err="1"/>
              <a:t>Pusat</a:t>
            </a:r>
            <a:r>
              <a:rPr lang="en-AU" dirty="0"/>
              <a:t> </a:t>
            </a:r>
            <a:r>
              <a:rPr lang="en-AU" dirty="0" err="1"/>
              <a:t>iklim</a:t>
            </a:r>
            <a:r>
              <a:rPr lang="en-AU" dirty="0"/>
              <a:t> </a:t>
            </a:r>
            <a:r>
              <a:rPr lang="en-AU" dirty="0" err="1"/>
              <a:t>sejuk</a:t>
            </a:r>
            <a:endParaRPr lang="en-AU" dirty="0"/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CBC9F0A9-8DEC-4DA5-9ABD-2E9DDFF2FB60}"/>
              </a:ext>
            </a:extLst>
          </p:cNvPr>
          <p:cNvSpPr txBox="1"/>
          <p:nvPr/>
        </p:nvSpPr>
        <p:spPr>
          <a:xfrm>
            <a:off x="6480915" y="6633917"/>
            <a:ext cx="1519484" cy="621580"/>
          </a:xfrm>
          <a:prstGeom prst="rect">
            <a:avLst/>
          </a:prstGeom>
        </p:spPr>
        <p:txBody>
          <a:bodyPr vert="horz" wrap="square" lIns="0" tIns="12065" rIns="0" bIns="0" rtlCol="0" anchor="t" anchorCtr="0">
            <a:spAutoFit/>
          </a:bodyPr>
          <a:lstStyle/>
          <a:p>
            <a:pPr algn="ctr" defTabSz="914217">
              <a:lnSpc>
                <a:spcPct val="80000"/>
              </a:lnSpc>
            </a:pPr>
            <a:r>
              <a:rPr lang="en-AU" sz="24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ADELAIDE HILLS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B8F8A-1113-4A5C-86DD-DAE4EA70257D}"/>
              </a:ext>
            </a:extLst>
          </p:cNvPr>
          <p:cNvSpPr txBox="1"/>
          <p:nvPr/>
        </p:nvSpPr>
        <p:spPr>
          <a:xfrm>
            <a:off x="666749" y="5934075"/>
            <a:ext cx="2257425" cy="2532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AU" sz="1600" b="1" spc="200" dirty="0">
                <a:solidFill>
                  <a:schemeClr val="bg1"/>
                </a:solidFill>
              </a:rPr>
              <a:t>TAHUKAH ANDA?</a:t>
            </a:r>
            <a:endParaRPr lang="en-AU" sz="1600" spc="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484A9A-5F67-455A-8BA7-3593E54933B0}"/>
              </a:ext>
            </a:extLst>
          </p:cNvPr>
          <p:cNvSpPr txBox="1"/>
          <p:nvPr/>
        </p:nvSpPr>
        <p:spPr>
          <a:xfrm>
            <a:off x="771527" y="6238875"/>
            <a:ext cx="336232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dirty="0" err="1">
                <a:solidFill>
                  <a:schemeClr val="bg1"/>
                </a:solidFill>
              </a:rPr>
              <a:t>Dua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subwilayah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berada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dalam</a:t>
            </a:r>
            <a:r>
              <a:rPr lang="en-AU" dirty="0">
                <a:solidFill>
                  <a:schemeClr val="bg1"/>
                </a:solidFill>
              </a:rPr>
              <a:t> wilayah Adelaide Hills: Lenswood dan </a:t>
            </a:r>
            <a:r>
              <a:rPr lang="en-AU" dirty="0" err="1">
                <a:solidFill>
                  <a:schemeClr val="bg1"/>
                </a:solidFill>
              </a:rPr>
              <a:t>Piccadily</a:t>
            </a:r>
            <a:r>
              <a:rPr lang="en-AU" dirty="0">
                <a:solidFill>
                  <a:schemeClr val="bg1"/>
                </a:solidFill>
              </a:rPr>
              <a:t> Valley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0B111A1F-278E-4206-9BAA-F0CBE5239293}"/>
              </a:ext>
            </a:extLst>
          </p:cNvPr>
          <p:cNvSpPr txBox="1"/>
          <p:nvPr/>
        </p:nvSpPr>
        <p:spPr>
          <a:xfrm>
            <a:off x="-204788" y="1101474"/>
            <a:ext cx="11158538" cy="133692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algn="ctr">
              <a:tabLst>
                <a:tab pos="1274445" algn="l"/>
              </a:tabLst>
            </a:pPr>
            <a:r>
              <a:rPr lang="en-AU" sz="9000" b="1" spc="900" dirty="0">
                <a:latin typeface="+mj-lt"/>
                <a:cs typeface="Hellix"/>
              </a:rPr>
              <a:t>ADELAIDE </a:t>
            </a:r>
            <a:r>
              <a:rPr lang="en-AU" sz="9000" b="1" spc="900" dirty="0">
                <a:solidFill>
                  <a:schemeClr val="accent1"/>
                </a:solidFill>
                <a:latin typeface="+mj-lt"/>
                <a:cs typeface="Hellix"/>
              </a:rPr>
              <a:t>HILLS</a:t>
            </a:r>
          </a:p>
        </p:txBody>
      </p:sp>
    </p:spTree>
    <p:extLst>
      <p:ext uri="{BB962C8B-B14F-4D97-AF65-F5344CB8AC3E}">
        <p14:creationId xmlns:p14="http://schemas.microsoft.com/office/powerpoint/2010/main" val="1608871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D02D6609-2803-4993-BE44-8ADEB22973E1}"/>
              </a:ext>
            </a:extLst>
          </p:cNvPr>
          <p:cNvSpPr txBox="1"/>
          <p:nvPr/>
        </p:nvSpPr>
        <p:spPr>
          <a:xfrm>
            <a:off x="318643" y="434108"/>
            <a:ext cx="3183169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5000" b="1" dirty="0">
                <a:solidFill>
                  <a:schemeClr val="accent1"/>
                </a:solidFill>
                <a:latin typeface="+mj-lt"/>
                <a:cs typeface="Hellix"/>
              </a:rPr>
              <a:t>IKLIM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08C33E-4DB7-4D34-A3E6-A9A34569597A}"/>
              </a:ext>
            </a:extLst>
          </p:cNvPr>
          <p:cNvSpPr txBox="1"/>
          <p:nvPr/>
        </p:nvSpPr>
        <p:spPr>
          <a:xfrm>
            <a:off x="240091" y="2906746"/>
            <a:ext cx="30973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spc="800" dirty="0">
                <a:solidFill>
                  <a:schemeClr val="bg1"/>
                </a:solidFill>
              </a:rPr>
              <a:t>MARITIM</a:t>
            </a:r>
          </a:p>
          <a:p>
            <a:r>
              <a:rPr lang="en-AU" sz="4000" b="1" spc="800" dirty="0">
                <a:solidFill>
                  <a:schemeClr val="bg1"/>
                </a:solidFill>
              </a:rPr>
              <a:t>SEDANG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C48567E-1E4A-4B01-9937-6588E61205C7}"/>
              </a:ext>
            </a:extLst>
          </p:cNvPr>
          <p:cNvSpPr txBox="1"/>
          <p:nvPr/>
        </p:nvSpPr>
        <p:spPr>
          <a:xfrm>
            <a:off x="1132114" y="5391035"/>
            <a:ext cx="4005537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ctr">
              <a:lnSpc>
                <a:spcPct val="80000"/>
              </a:lnSpc>
              <a:tabLst>
                <a:tab pos="1274445" algn="l"/>
              </a:tabLst>
            </a:pPr>
            <a:r>
              <a:rPr lang="en-AU" sz="5000" b="1" dirty="0">
                <a:solidFill>
                  <a:schemeClr val="accent1"/>
                </a:solidFill>
                <a:latin typeface="+mj-lt"/>
                <a:cs typeface="Hellix"/>
              </a:rPr>
              <a:t>KETINGGIAN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8148A-90A6-4D41-A5BA-3373489B6EF4}"/>
              </a:ext>
            </a:extLst>
          </p:cNvPr>
          <p:cNvSpPr txBox="1"/>
          <p:nvPr/>
        </p:nvSpPr>
        <p:spPr>
          <a:xfrm>
            <a:off x="1785257" y="6036148"/>
            <a:ext cx="3096621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AU" sz="2000" b="1" dirty="0">
                <a:solidFill>
                  <a:schemeClr val="bg1"/>
                </a:solidFill>
              </a:rPr>
              <a:t>ADELAIDE HILLS</a:t>
            </a:r>
          </a:p>
          <a:p>
            <a:pPr algn="ct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230–650 M</a:t>
            </a:r>
            <a:r>
              <a:rPr lang="en-AU" dirty="0">
                <a:solidFill>
                  <a:schemeClr val="bg1"/>
                </a:solidFill>
              </a:rPr>
              <a:t> (755–2133  KAKI)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12934-E950-4846-90EA-1BE7C7538B00}"/>
              </a:ext>
            </a:extLst>
          </p:cNvPr>
          <p:cNvSpPr txBox="1"/>
          <p:nvPr/>
        </p:nvSpPr>
        <p:spPr>
          <a:xfrm>
            <a:off x="713215" y="4321442"/>
            <a:ext cx="4192721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DENGAN KARAKTERISTIK</a:t>
            </a:r>
          </a:p>
          <a:p>
            <a:pPr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IKLIM SEJUK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840CA-6467-4B08-B874-EBDA351A61CE}"/>
              </a:ext>
            </a:extLst>
          </p:cNvPr>
          <p:cNvSpPr txBox="1"/>
          <p:nvPr/>
        </p:nvSpPr>
        <p:spPr>
          <a:xfrm>
            <a:off x="5944188" y="4904290"/>
            <a:ext cx="2175694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500–749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1640–2459 KAKI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6A497-347B-4BB0-9832-DE095FC82CC1}"/>
              </a:ext>
            </a:extLst>
          </p:cNvPr>
          <p:cNvSpPr txBox="1"/>
          <p:nvPr/>
        </p:nvSpPr>
        <p:spPr>
          <a:xfrm>
            <a:off x="7032035" y="2869569"/>
            <a:ext cx="2175694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750–999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2460–3279 KAKI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92944E-E21C-45FA-AF55-032DF270DE0B}"/>
              </a:ext>
            </a:extLst>
          </p:cNvPr>
          <p:cNvSpPr txBox="1"/>
          <p:nvPr/>
        </p:nvSpPr>
        <p:spPr>
          <a:xfrm>
            <a:off x="8021558" y="999201"/>
            <a:ext cx="2175694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&gt;1000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&gt;3280 KAKI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E8FE80-5134-4663-8972-1811250AA78B}"/>
              </a:ext>
            </a:extLst>
          </p:cNvPr>
          <p:cNvSpPr txBox="1"/>
          <p:nvPr/>
        </p:nvSpPr>
        <p:spPr>
          <a:xfrm>
            <a:off x="4905936" y="6772759"/>
            <a:ext cx="2175694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0–499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0–1639 KAKI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DF7667DA-627E-48A7-AD59-FBD6294C1494}"/>
              </a:ext>
            </a:extLst>
          </p:cNvPr>
          <p:cNvSpPr txBox="1"/>
          <p:nvPr/>
        </p:nvSpPr>
        <p:spPr>
          <a:xfrm>
            <a:off x="4884791" y="6360350"/>
            <a:ext cx="32525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RENDAH</a:t>
            </a: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499FC690-EA75-43FA-BED5-01E1B152C095}"/>
              </a:ext>
            </a:extLst>
          </p:cNvPr>
          <p:cNvSpPr txBox="1"/>
          <p:nvPr/>
        </p:nvSpPr>
        <p:spPr>
          <a:xfrm>
            <a:off x="4905936" y="4321442"/>
            <a:ext cx="32525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SEDANG</a:t>
            </a: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A1F2322B-FBFE-4F68-8A88-75A65C517F88}"/>
              </a:ext>
            </a:extLst>
          </p:cNvPr>
          <p:cNvSpPr txBox="1"/>
          <p:nvPr/>
        </p:nvSpPr>
        <p:spPr>
          <a:xfrm>
            <a:off x="5986283" y="2279282"/>
            <a:ext cx="32525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TINGGI</a:t>
            </a: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80565E61-0DCE-41FE-8151-7E0625486BE2}"/>
              </a:ext>
            </a:extLst>
          </p:cNvPr>
          <p:cNvSpPr txBox="1"/>
          <p:nvPr/>
        </p:nvSpPr>
        <p:spPr>
          <a:xfrm>
            <a:off x="6139543" y="434108"/>
            <a:ext cx="410512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SANGAT TINGGI</a:t>
            </a:r>
          </a:p>
        </p:txBody>
      </p:sp>
    </p:spTree>
    <p:extLst>
      <p:ext uri="{BB962C8B-B14F-4D97-AF65-F5344CB8AC3E}">
        <p14:creationId xmlns:p14="http://schemas.microsoft.com/office/powerpoint/2010/main" val="1085373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7957EC0C-AF6B-4200-AB9E-49CA2C8BB508}"/>
              </a:ext>
            </a:extLst>
          </p:cNvPr>
          <p:cNvSpPr txBox="1"/>
          <p:nvPr/>
        </p:nvSpPr>
        <p:spPr>
          <a:xfrm>
            <a:off x="-63667" y="3901824"/>
            <a:ext cx="4302292" cy="1422651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10000" b="1" dirty="0">
                <a:solidFill>
                  <a:schemeClr val="bg1"/>
                </a:solidFill>
                <a:latin typeface="+mj-lt"/>
                <a:cs typeface="Hellix"/>
              </a:rPr>
              <a:t>TANAH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A42DF8-422D-4746-B829-0D0F075D05DD}"/>
              </a:ext>
            </a:extLst>
          </p:cNvPr>
          <p:cNvSpPr txBox="1"/>
          <p:nvPr/>
        </p:nvSpPr>
        <p:spPr>
          <a:xfrm>
            <a:off x="4533900" y="4112079"/>
            <a:ext cx="5988524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Tanah Adelaide Hills </a:t>
            </a:r>
            <a:r>
              <a:rPr lang="en-AU" dirty="0" err="1">
                <a:solidFill>
                  <a:schemeClr val="bg1"/>
                </a:solidFill>
              </a:rPr>
              <a:t>sangat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bervariasi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dalam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struktur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kimianya</a:t>
            </a:r>
            <a:r>
              <a:rPr lang="en-AU" dirty="0">
                <a:solidFill>
                  <a:schemeClr val="bg1"/>
                </a:solidFill>
              </a:rPr>
              <a:t>. Wilayah </a:t>
            </a:r>
            <a:r>
              <a:rPr lang="en-AU" dirty="0" err="1">
                <a:solidFill>
                  <a:schemeClr val="bg1"/>
                </a:solidFill>
              </a:rPr>
              <a:t>ini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memiliki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campuran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lempung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berpasir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berwarna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coklat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keabu-abuan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atau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coklat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dengan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petak-petak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berpasir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diatas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liat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lapisan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bawah</a:t>
            </a:r>
            <a:r>
              <a:rPr lang="en-AU" dirty="0">
                <a:solidFill>
                  <a:schemeClr val="bg1"/>
                </a:solidFill>
              </a:rPr>
              <a:t>. </a:t>
            </a:r>
            <a:r>
              <a:rPr lang="en-AU" dirty="0" err="1">
                <a:solidFill>
                  <a:schemeClr val="bg1"/>
                </a:solidFill>
              </a:rPr>
              <a:t>Kedalaman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juga </a:t>
            </a:r>
            <a:r>
              <a:rPr lang="en-AU" dirty="0" err="1">
                <a:solidFill>
                  <a:schemeClr val="bg1"/>
                </a:solidFill>
              </a:rPr>
              <a:t>bervariasi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akibat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topografi</a:t>
            </a:r>
            <a:r>
              <a:rPr lang="en-AU" dirty="0">
                <a:solidFill>
                  <a:schemeClr val="bg1"/>
                </a:solidFill>
              </a:rPr>
              <a:t>, yang </a:t>
            </a:r>
            <a:r>
              <a:rPr lang="en-AU" dirty="0" err="1">
                <a:solidFill>
                  <a:schemeClr val="bg1"/>
                </a:solidFill>
              </a:rPr>
              <a:t>terdiri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lereng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terjal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hingga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berbukit-bukit</a:t>
            </a:r>
            <a:r>
              <a:rPr lang="en-AU" dirty="0">
                <a:solidFill>
                  <a:schemeClr val="bg1"/>
                </a:solidFill>
              </a:rPr>
              <a:t>, yang </a:t>
            </a:r>
            <a:r>
              <a:rPr lang="en-AU" dirty="0" err="1">
                <a:solidFill>
                  <a:schemeClr val="bg1"/>
                </a:solidFill>
              </a:rPr>
              <a:t>berujung</a:t>
            </a:r>
            <a:r>
              <a:rPr lang="en-AU" dirty="0">
                <a:solidFill>
                  <a:schemeClr val="bg1"/>
                </a:solidFill>
              </a:rPr>
              <a:t> pada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berbatu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dangkal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hingga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ke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puncak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bukit</a:t>
            </a:r>
            <a:r>
              <a:rPr lang="en-AU" dirty="0">
                <a:solidFill>
                  <a:schemeClr val="bg1"/>
                </a:solidFill>
              </a:rPr>
              <a:t> dan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liat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seperti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gambut</a:t>
            </a:r>
            <a:r>
              <a:rPr lang="en-AU" dirty="0">
                <a:solidFill>
                  <a:schemeClr val="bg1"/>
                </a:solidFill>
              </a:rPr>
              <a:t> pada </a:t>
            </a:r>
            <a:r>
              <a:rPr lang="en-AU" dirty="0" err="1">
                <a:solidFill>
                  <a:schemeClr val="bg1"/>
                </a:solidFill>
              </a:rPr>
              <a:t>bagian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bawah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3829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09EBBCA-57A9-4F4E-883F-7D9D286F8482}"/>
              </a:ext>
            </a:extLst>
          </p:cNvPr>
          <p:cNvSpPr txBox="1"/>
          <p:nvPr/>
        </p:nvSpPr>
        <p:spPr>
          <a:xfrm>
            <a:off x="3171825" y="6347587"/>
            <a:ext cx="7858126" cy="83426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sz="7400" b="1" spc="2300" dirty="0">
                <a:solidFill>
                  <a:schemeClr val="accent1"/>
                </a:solidFill>
                <a:latin typeface="+mj-lt"/>
                <a:cs typeface="Hellix"/>
              </a:rPr>
              <a:t>TASMANIA</a:t>
            </a:r>
            <a:endParaRPr lang="en-AU" sz="7400" spc="2300" dirty="0">
              <a:solidFill>
                <a:schemeClr val="accent1"/>
              </a:solidFill>
              <a:latin typeface="+mj-lt"/>
              <a:cs typeface="Hellix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6D7F05A6-6001-4017-BC6B-793284BF658C}"/>
              </a:ext>
            </a:extLst>
          </p:cNvPr>
          <p:cNvSpPr txBox="1"/>
          <p:nvPr/>
        </p:nvSpPr>
        <p:spPr>
          <a:xfrm>
            <a:off x="3587198" y="4558613"/>
            <a:ext cx="657231" cy="201978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200" b="1" dirty="0">
                <a:cs typeface="Hellix SemiBold"/>
              </a:rPr>
              <a:t>HOBART</a:t>
            </a:r>
            <a:endParaRPr lang="en-US" sz="1200" dirty="0">
              <a:cs typeface="Hellix SemiBold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63D35150-E340-4AC0-B208-80EE278D185A}"/>
              </a:ext>
            </a:extLst>
          </p:cNvPr>
          <p:cNvSpPr txBox="1"/>
          <p:nvPr/>
        </p:nvSpPr>
        <p:spPr>
          <a:xfrm>
            <a:off x="3054776" y="1473716"/>
            <a:ext cx="1064843" cy="201978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200" b="1" dirty="0">
                <a:cs typeface="Hellix SemiBold"/>
              </a:rPr>
              <a:t>LAUNCESTON</a:t>
            </a:r>
            <a:endParaRPr lang="en-US" sz="1200" dirty="0">
              <a:cs typeface="Hellix SemiBold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A5E676CC-3BD0-4454-B1FB-685C8522BB02}"/>
              </a:ext>
            </a:extLst>
          </p:cNvPr>
          <p:cNvSpPr txBox="1"/>
          <p:nvPr/>
        </p:nvSpPr>
        <p:spPr>
          <a:xfrm>
            <a:off x="2057726" y="2969998"/>
            <a:ext cx="3291414" cy="294311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AU" b="1" dirty="0">
                <a:cs typeface="Hellix SemiBold"/>
              </a:rPr>
              <a:t>AREA PENANAMAN ANGGUR</a:t>
            </a:r>
            <a:endParaRPr lang="en-US" dirty="0"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417522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FCE0CF2-01E1-4EB3-884A-04A3AC06CA2C}"/>
              </a:ext>
            </a:extLst>
          </p:cNvPr>
          <p:cNvSpPr txBox="1">
            <a:spLocks/>
          </p:cNvSpPr>
          <p:nvPr/>
        </p:nvSpPr>
        <p:spPr>
          <a:xfrm>
            <a:off x="6134099" y="3199999"/>
            <a:ext cx="3819526" cy="1124351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Wilayah </a:t>
            </a:r>
            <a:r>
              <a:rPr lang="en-AU" dirty="0" err="1"/>
              <a:t>beriklim</a:t>
            </a:r>
            <a:r>
              <a:rPr lang="en-AU" dirty="0"/>
              <a:t> yang </a:t>
            </a:r>
            <a:r>
              <a:rPr lang="en-AU" dirty="0" err="1"/>
              <a:t>sangat</a:t>
            </a:r>
            <a:r>
              <a:rPr lang="en-AU" dirty="0"/>
              <a:t> </a:t>
            </a:r>
            <a:r>
              <a:rPr lang="en-AU" dirty="0" err="1"/>
              <a:t>baik</a:t>
            </a:r>
            <a:endParaRPr lang="en-AU" dirty="0"/>
          </a:p>
          <a:p>
            <a:r>
              <a:rPr lang="en-AU" dirty="0"/>
              <a:t>Negeri </a:t>
            </a:r>
            <a:r>
              <a:rPr lang="en-AU" dirty="0" err="1"/>
              <a:t>ajaib</a:t>
            </a:r>
            <a:r>
              <a:rPr lang="en-AU" dirty="0"/>
              <a:t> </a:t>
            </a:r>
            <a:r>
              <a:rPr lang="en-AU" dirty="0" err="1"/>
              <a:t>untuk</a:t>
            </a:r>
            <a:r>
              <a:rPr lang="en-AU" dirty="0"/>
              <a:t> </a:t>
            </a:r>
            <a:r>
              <a:rPr lang="en-AU" i="1" dirty="0"/>
              <a:t>sparkling wine</a:t>
            </a:r>
          </a:p>
          <a:p>
            <a:r>
              <a:rPr lang="en-AU" dirty="0" err="1"/>
              <a:t>Surga</a:t>
            </a:r>
            <a:r>
              <a:rPr lang="en-AU" dirty="0"/>
              <a:t> </a:t>
            </a:r>
            <a:r>
              <a:rPr lang="en-AU" dirty="0" err="1"/>
              <a:t>hidangan</a:t>
            </a:r>
            <a:r>
              <a:rPr lang="en-AU" dirty="0"/>
              <a:t> </a:t>
            </a:r>
            <a:r>
              <a:rPr lang="en-AU" i="1" dirty="0"/>
              <a:t>gourmet</a:t>
            </a: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2AFA5D3B-C9CA-43A2-BB01-DE03D08A1927}"/>
              </a:ext>
            </a:extLst>
          </p:cNvPr>
          <p:cNvSpPr txBox="1"/>
          <p:nvPr/>
        </p:nvSpPr>
        <p:spPr>
          <a:xfrm>
            <a:off x="6519015" y="6500567"/>
            <a:ext cx="1519484" cy="326115"/>
          </a:xfrm>
          <a:prstGeom prst="rect">
            <a:avLst/>
          </a:prstGeom>
        </p:spPr>
        <p:txBody>
          <a:bodyPr vert="horz" wrap="square" lIns="0" tIns="12065" rIns="0" bIns="0" rtlCol="0" anchor="t" anchorCtr="0">
            <a:spAutoFit/>
          </a:bodyPr>
          <a:lstStyle/>
          <a:p>
            <a:pPr algn="r" defTabSz="914217">
              <a:lnSpc>
                <a:spcPct val="80000"/>
              </a:lnSpc>
            </a:pPr>
            <a:r>
              <a:rPr lang="en-AU" sz="24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TASMANIA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B7B3FD1-5789-4991-9C6C-FC6F9FAB61FB}"/>
              </a:ext>
            </a:extLst>
          </p:cNvPr>
          <p:cNvSpPr txBox="1"/>
          <p:nvPr/>
        </p:nvSpPr>
        <p:spPr>
          <a:xfrm>
            <a:off x="609600" y="1101474"/>
            <a:ext cx="9915525" cy="133692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9000" b="1" dirty="0">
                <a:latin typeface="+mj-lt"/>
                <a:cs typeface="Hellix"/>
              </a:rPr>
              <a:t>T A S M A N I A</a:t>
            </a:r>
            <a:endParaRPr lang="en-AU" sz="9000" b="1" dirty="0">
              <a:solidFill>
                <a:schemeClr val="accent1"/>
              </a:solidFill>
              <a:latin typeface="+mj-lt"/>
              <a:cs typeface="Hellix"/>
            </a:endParaRPr>
          </a:p>
        </p:txBody>
      </p:sp>
    </p:spTree>
    <p:extLst>
      <p:ext uri="{BB962C8B-B14F-4D97-AF65-F5344CB8AC3E}">
        <p14:creationId xmlns:p14="http://schemas.microsoft.com/office/powerpoint/2010/main" val="3015613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5A215B8-B292-49C7-B03E-88A0B3D7A005}"/>
              </a:ext>
            </a:extLst>
          </p:cNvPr>
          <p:cNvSpPr txBox="1"/>
          <p:nvPr/>
        </p:nvSpPr>
        <p:spPr>
          <a:xfrm>
            <a:off x="1508941" y="6097942"/>
            <a:ext cx="3295650" cy="238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0–1264 M  (</a:t>
            </a:r>
            <a:r>
              <a:rPr lang="en-AU" dirty="0">
                <a:solidFill>
                  <a:schemeClr val="bg1"/>
                </a:solidFill>
              </a:rPr>
              <a:t>0–4147 KAKI)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EF1109-1BAF-4FC7-BA37-23C913952507}"/>
              </a:ext>
            </a:extLst>
          </p:cNvPr>
          <p:cNvSpPr txBox="1"/>
          <p:nvPr/>
        </p:nvSpPr>
        <p:spPr>
          <a:xfrm>
            <a:off x="706650" y="3747607"/>
            <a:ext cx="4285955" cy="5860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78000"/>
              </a:lnSpc>
            </a:pPr>
            <a:r>
              <a:rPr lang="en-AU" sz="1600" b="1" spc="200" dirty="0">
                <a:solidFill>
                  <a:schemeClr val="bg1"/>
                </a:solidFill>
              </a:rPr>
              <a:t>DENGAN PENGARUH MARITIM DARI LAUT TASMAN, SELAT BASS DAN SAMUDRA HINDIA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548F2FA6-FC3C-4DE8-9A9D-8467F24DB0F4}"/>
              </a:ext>
            </a:extLst>
          </p:cNvPr>
          <p:cNvSpPr txBox="1"/>
          <p:nvPr/>
        </p:nvSpPr>
        <p:spPr>
          <a:xfrm>
            <a:off x="706650" y="3213717"/>
            <a:ext cx="3931919" cy="643908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lnSpc>
                <a:spcPct val="70000"/>
              </a:lnSpc>
              <a:tabLst>
                <a:tab pos="1274445" algn="l"/>
              </a:tabLst>
            </a:pPr>
            <a:r>
              <a:rPr lang="en-AU" sz="3400" b="1" spc="400" dirty="0">
                <a:solidFill>
                  <a:schemeClr val="bg1"/>
                </a:solidFill>
                <a:latin typeface="+mj-lt"/>
                <a:cs typeface="Hellix"/>
              </a:rPr>
              <a:t>SEDANG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B7D8E-8D90-4AFB-8CD0-39E36F894B93}"/>
              </a:ext>
            </a:extLst>
          </p:cNvPr>
          <p:cNvSpPr txBox="1"/>
          <p:nvPr/>
        </p:nvSpPr>
        <p:spPr>
          <a:xfrm>
            <a:off x="1449601" y="6519382"/>
            <a:ext cx="4102114" cy="5860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78000"/>
              </a:lnSpc>
            </a:pPr>
            <a:r>
              <a:rPr lang="en-AU" sz="1600" b="1" spc="200" dirty="0">
                <a:solidFill>
                  <a:schemeClr val="bg1"/>
                </a:solidFill>
              </a:rPr>
              <a:t>DENGAN KEBANYAKAN KEBUN ANGGUR BERADA DI BAWAH</a:t>
            </a:r>
          </a:p>
          <a:p>
            <a:pPr>
              <a:lnSpc>
                <a:spcPct val="78000"/>
              </a:lnSpc>
            </a:pPr>
            <a:r>
              <a:rPr lang="en-AU" sz="1600" b="1" spc="200" dirty="0">
                <a:solidFill>
                  <a:schemeClr val="bg1"/>
                </a:solidFill>
              </a:rPr>
              <a:t>100M (328 KAKI)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1F010DE7-AC72-468D-ABA3-7602A38DC5D7}"/>
              </a:ext>
            </a:extLst>
          </p:cNvPr>
          <p:cNvSpPr txBox="1"/>
          <p:nvPr/>
        </p:nvSpPr>
        <p:spPr>
          <a:xfrm>
            <a:off x="318643" y="434108"/>
            <a:ext cx="3183169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5000" b="1" dirty="0">
                <a:solidFill>
                  <a:schemeClr val="accent1"/>
                </a:solidFill>
                <a:latin typeface="+mj-lt"/>
                <a:cs typeface="Hellix"/>
              </a:rPr>
              <a:t>IKLIM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62AC6E26-FD3C-4B3B-842B-4CB6AA2AAA45}"/>
              </a:ext>
            </a:extLst>
          </p:cNvPr>
          <p:cNvSpPr txBox="1"/>
          <p:nvPr/>
        </p:nvSpPr>
        <p:spPr>
          <a:xfrm>
            <a:off x="706650" y="5391035"/>
            <a:ext cx="4285955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ctr">
              <a:lnSpc>
                <a:spcPct val="80000"/>
              </a:lnSpc>
              <a:tabLst>
                <a:tab pos="1274445" algn="l"/>
              </a:tabLst>
            </a:pPr>
            <a:r>
              <a:rPr lang="en-AU" sz="5000" b="1" dirty="0">
                <a:solidFill>
                  <a:schemeClr val="accent1"/>
                </a:solidFill>
                <a:latin typeface="+mj-lt"/>
                <a:cs typeface="Hellix"/>
              </a:rPr>
              <a:t>KETINGGIAN</a:t>
            </a: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499FC690-EA75-43FA-BED5-01E1B152C095}"/>
              </a:ext>
            </a:extLst>
          </p:cNvPr>
          <p:cNvSpPr txBox="1"/>
          <p:nvPr/>
        </p:nvSpPr>
        <p:spPr>
          <a:xfrm>
            <a:off x="4905936" y="4321442"/>
            <a:ext cx="32525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SEDANG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6840CA-6467-4B08-B874-EBDA351A61CE}"/>
              </a:ext>
            </a:extLst>
          </p:cNvPr>
          <p:cNvSpPr txBox="1"/>
          <p:nvPr/>
        </p:nvSpPr>
        <p:spPr>
          <a:xfrm>
            <a:off x="5944188" y="4904290"/>
            <a:ext cx="2175694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500–749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1640–2459 KAKI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06A497-347B-4BB0-9832-DE095FC82CC1}"/>
              </a:ext>
            </a:extLst>
          </p:cNvPr>
          <p:cNvSpPr txBox="1"/>
          <p:nvPr/>
        </p:nvSpPr>
        <p:spPr>
          <a:xfrm>
            <a:off x="7032035" y="2869569"/>
            <a:ext cx="2175694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750–999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2460–3279 KAKI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92944E-E21C-45FA-AF55-032DF270DE0B}"/>
              </a:ext>
            </a:extLst>
          </p:cNvPr>
          <p:cNvSpPr txBox="1"/>
          <p:nvPr/>
        </p:nvSpPr>
        <p:spPr>
          <a:xfrm>
            <a:off x="8021558" y="999201"/>
            <a:ext cx="2175694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&gt;1000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&gt;3280 KAKI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E8FE80-5134-4663-8972-1811250AA78B}"/>
              </a:ext>
            </a:extLst>
          </p:cNvPr>
          <p:cNvSpPr txBox="1"/>
          <p:nvPr/>
        </p:nvSpPr>
        <p:spPr>
          <a:xfrm>
            <a:off x="4905936" y="6772759"/>
            <a:ext cx="2175694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b="1" dirty="0">
                <a:solidFill>
                  <a:schemeClr val="bg1"/>
                </a:solidFill>
              </a:rPr>
              <a:t>0–499 M</a:t>
            </a:r>
          </a:p>
          <a:p>
            <a:pPr algn="r">
              <a:lnSpc>
                <a:spcPct val="90000"/>
              </a:lnSpc>
            </a:pPr>
            <a:r>
              <a:rPr lang="en-AU" dirty="0">
                <a:solidFill>
                  <a:schemeClr val="bg1"/>
                </a:solidFill>
              </a:rPr>
              <a:t>0–1639 KAKI</a:t>
            </a:r>
          </a:p>
        </p:txBody>
      </p:sp>
      <p:sp>
        <p:nvSpPr>
          <p:cNvPr id="30" name="object 4">
            <a:extLst>
              <a:ext uri="{FF2B5EF4-FFF2-40B4-BE49-F238E27FC236}">
                <a16:creationId xmlns:a16="http://schemas.microsoft.com/office/drawing/2014/main" id="{DF7667DA-627E-48A7-AD59-FBD6294C1494}"/>
              </a:ext>
            </a:extLst>
          </p:cNvPr>
          <p:cNvSpPr txBox="1"/>
          <p:nvPr/>
        </p:nvSpPr>
        <p:spPr>
          <a:xfrm>
            <a:off x="4884791" y="6360350"/>
            <a:ext cx="32525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RENDAH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499FC690-EA75-43FA-BED5-01E1B152C095}"/>
              </a:ext>
            </a:extLst>
          </p:cNvPr>
          <p:cNvSpPr txBox="1"/>
          <p:nvPr/>
        </p:nvSpPr>
        <p:spPr>
          <a:xfrm>
            <a:off x="4905936" y="4321442"/>
            <a:ext cx="32525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SEDANG</a:t>
            </a: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A1F2322B-FBFE-4F68-8A88-75A65C517F88}"/>
              </a:ext>
            </a:extLst>
          </p:cNvPr>
          <p:cNvSpPr txBox="1"/>
          <p:nvPr/>
        </p:nvSpPr>
        <p:spPr>
          <a:xfrm>
            <a:off x="5986283" y="2279282"/>
            <a:ext cx="32525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TINGGI</a:t>
            </a: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80565E61-0DCE-41FE-8151-7E0625486BE2}"/>
              </a:ext>
            </a:extLst>
          </p:cNvPr>
          <p:cNvSpPr txBox="1"/>
          <p:nvPr/>
        </p:nvSpPr>
        <p:spPr>
          <a:xfrm>
            <a:off x="6139543" y="434108"/>
            <a:ext cx="410512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en-AU" sz="4000" b="1" dirty="0">
                <a:solidFill>
                  <a:schemeClr val="bg1"/>
                </a:solidFill>
                <a:latin typeface="+mj-lt"/>
                <a:cs typeface="Hellix"/>
              </a:rPr>
              <a:t>SANGAT TINGGI</a:t>
            </a:r>
          </a:p>
        </p:txBody>
      </p:sp>
    </p:spTree>
    <p:extLst>
      <p:ext uri="{BB962C8B-B14F-4D97-AF65-F5344CB8AC3E}">
        <p14:creationId xmlns:p14="http://schemas.microsoft.com/office/powerpoint/2010/main" val="3654442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D0BC8A26-7BA8-4384-8850-CD74665E5978}"/>
              </a:ext>
            </a:extLst>
          </p:cNvPr>
          <p:cNvSpPr txBox="1"/>
          <p:nvPr/>
        </p:nvSpPr>
        <p:spPr>
          <a:xfrm>
            <a:off x="-63667" y="937544"/>
            <a:ext cx="4302292" cy="1422651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10000" b="1" dirty="0">
                <a:solidFill>
                  <a:schemeClr val="bg1"/>
                </a:solidFill>
                <a:latin typeface="+mj-lt"/>
                <a:cs typeface="Hellix"/>
              </a:rPr>
              <a:t>TANAH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C77C5E-8235-45AC-A445-8D6A738A4048}"/>
              </a:ext>
            </a:extLst>
          </p:cNvPr>
          <p:cNvSpPr txBox="1"/>
          <p:nvPr/>
        </p:nvSpPr>
        <p:spPr>
          <a:xfrm>
            <a:off x="4533198" y="1150319"/>
            <a:ext cx="5950871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Pada </a:t>
            </a:r>
            <a:r>
              <a:rPr lang="en-AU" dirty="0" err="1">
                <a:solidFill>
                  <a:schemeClr val="bg1"/>
                </a:solidFill>
              </a:rPr>
              <a:t>lereng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rendah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kebun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memiliki</a:t>
            </a:r>
            <a:r>
              <a:rPr lang="en-AU" dirty="0">
                <a:solidFill>
                  <a:schemeClr val="bg1"/>
                </a:solidFill>
              </a:rPr>
              <a:t> batu </a:t>
            </a:r>
            <a:r>
              <a:rPr lang="en-AU" dirty="0" err="1">
                <a:solidFill>
                  <a:schemeClr val="bg1"/>
                </a:solidFill>
              </a:rPr>
              <a:t>pasir</a:t>
            </a:r>
            <a:r>
              <a:rPr lang="en-AU" dirty="0">
                <a:solidFill>
                  <a:schemeClr val="bg1"/>
                </a:solidFill>
              </a:rPr>
              <a:t>, batu-batu </a:t>
            </a:r>
            <a:r>
              <a:rPr lang="en-AU" dirty="0" err="1">
                <a:solidFill>
                  <a:schemeClr val="bg1"/>
                </a:solidFill>
              </a:rPr>
              <a:t>lumpur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sedimen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sungai</a:t>
            </a:r>
            <a:r>
              <a:rPr lang="en-AU" dirty="0">
                <a:solidFill>
                  <a:schemeClr val="bg1"/>
                </a:solidFill>
              </a:rPr>
              <a:t> dan </a:t>
            </a:r>
            <a:r>
              <a:rPr lang="en-AU" dirty="0" err="1">
                <a:solidFill>
                  <a:schemeClr val="bg1"/>
                </a:solidFill>
              </a:rPr>
              <a:t>batuan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beku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dengan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asal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vulkanis</a:t>
            </a:r>
            <a:r>
              <a:rPr lang="en-AU" dirty="0">
                <a:solidFill>
                  <a:schemeClr val="bg1"/>
                </a:solidFill>
              </a:rPr>
              <a:t>. </a:t>
            </a:r>
            <a:r>
              <a:rPr lang="en-AU" dirty="0" err="1">
                <a:solidFill>
                  <a:schemeClr val="bg1"/>
                </a:solidFill>
              </a:rPr>
              <a:t>Batu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pasir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sekis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muncul</a:t>
            </a:r>
            <a:r>
              <a:rPr lang="en-AU" dirty="0">
                <a:solidFill>
                  <a:schemeClr val="bg1"/>
                </a:solidFill>
              </a:rPr>
              <a:t> di Derwent Valley. </a:t>
            </a:r>
            <a:r>
              <a:rPr lang="en-AU" dirty="0" err="1">
                <a:solidFill>
                  <a:schemeClr val="bg1"/>
                </a:solidFill>
              </a:rPr>
              <a:t>Batu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aluvial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bergambut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humus </a:t>
            </a:r>
            <a:r>
              <a:rPr lang="en-AU" dirty="0" err="1">
                <a:solidFill>
                  <a:schemeClr val="bg1"/>
                </a:solidFill>
              </a:rPr>
              <a:t>berpasir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rendah</a:t>
            </a:r>
            <a:r>
              <a:rPr lang="en-AU" dirty="0">
                <a:solidFill>
                  <a:schemeClr val="bg1"/>
                </a:solidFill>
              </a:rPr>
              <a:t> di Coal River Valley. Piper River </a:t>
            </a:r>
            <a:r>
              <a:rPr lang="en-AU" dirty="0" err="1">
                <a:solidFill>
                  <a:schemeClr val="bg1"/>
                </a:solidFill>
              </a:rPr>
              <a:t>memiliki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dalam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rapuh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mengering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dengan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perlahan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sementara</a:t>
            </a:r>
            <a:r>
              <a:rPr lang="en-AU" dirty="0">
                <a:solidFill>
                  <a:schemeClr val="bg1"/>
                </a:solidFill>
              </a:rPr>
              <a:t> Tamar Valley </a:t>
            </a:r>
            <a:r>
              <a:rPr lang="en-AU" dirty="0" err="1">
                <a:solidFill>
                  <a:schemeClr val="bg1"/>
                </a:solidFill>
              </a:rPr>
              <a:t>memiliki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basalt </a:t>
            </a:r>
            <a:r>
              <a:rPr lang="en-AU" dirty="0" err="1">
                <a:solidFill>
                  <a:schemeClr val="bg1"/>
                </a:solidFill>
              </a:rPr>
              <a:t>berkerikil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pada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dasar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liat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kapur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845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8">
            <a:extLst>
              <a:ext uri="{FF2B5EF4-FFF2-40B4-BE49-F238E27FC236}">
                <a16:creationId xmlns:a16="http://schemas.microsoft.com/office/drawing/2014/main" id="{AA0AC0F1-11E0-47C6-9360-1A1C18C94B54}"/>
              </a:ext>
            </a:extLst>
          </p:cNvPr>
          <p:cNvSpPr txBox="1"/>
          <p:nvPr/>
        </p:nvSpPr>
        <p:spPr>
          <a:xfrm>
            <a:off x="6896307" y="2180987"/>
            <a:ext cx="561052" cy="23275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17145" rIns="0" bIns="0" rtlCol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US" sz="1400" b="1" spc="100" dirty="0">
                <a:solidFill>
                  <a:schemeClr val="accent1"/>
                </a:solidFill>
                <a:cs typeface="Hellix SemiBold"/>
              </a:rPr>
              <a:t>RASA</a:t>
            </a: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748A05AC-F50E-4A4B-AFA3-04E957790F06}"/>
              </a:ext>
            </a:extLst>
          </p:cNvPr>
          <p:cNvSpPr txBox="1"/>
          <p:nvPr/>
        </p:nvSpPr>
        <p:spPr>
          <a:xfrm>
            <a:off x="7019129" y="2882938"/>
            <a:ext cx="1250959" cy="994503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>
                <a:cs typeface="Hellix SemiBold"/>
              </a:rPr>
              <a:t>Lemon</a:t>
            </a: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Apel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Pir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Persik</a:t>
            </a:r>
            <a:endParaRPr lang="en-AU" sz="1400" dirty="0">
              <a:cs typeface="Hellix SemiBold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52976946-4D86-42A4-BF72-A1C1FFBD2F19}"/>
              </a:ext>
            </a:extLst>
          </p:cNvPr>
          <p:cNvSpPr txBox="1"/>
          <p:nvPr/>
        </p:nvSpPr>
        <p:spPr>
          <a:xfrm>
            <a:off x="2117653" y="3529521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1300" dirty="0" err="1">
                <a:cs typeface="Hellix SemiBold"/>
              </a:rPr>
              <a:t>Ringan</a:t>
            </a:r>
            <a:endParaRPr lang="en-US" sz="1300" dirty="0">
              <a:cs typeface="Hellix SemiBold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733B7016-D419-46E6-A5EA-0F982A3F3619}"/>
              </a:ext>
            </a:extLst>
          </p:cNvPr>
          <p:cNvSpPr txBox="1"/>
          <p:nvPr/>
        </p:nvSpPr>
        <p:spPr>
          <a:xfrm>
            <a:off x="2723353" y="3529521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300" dirty="0">
                <a:cs typeface="Hellix SemiBold"/>
              </a:rPr>
              <a:t>Sedang</a:t>
            </a: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659C0F6F-A373-496E-AD61-47EB6F743265}"/>
              </a:ext>
            </a:extLst>
          </p:cNvPr>
          <p:cNvSpPr txBox="1"/>
          <p:nvPr/>
        </p:nvSpPr>
        <p:spPr>
          <a:xfrm>
            <a:off x="3832153" y="3529521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300" dirty="0" err="1">
                <a:cs typeface="Hellix SemiBold"/>
              </a:rPr>
              <a:t>Kental</a:t>
            </a:r>
            <a:endParaRPr lang="en-US" sz="1300" dirty="0">
              <a:cs typeface="Hellix SemiBold"/>
            </a:endParaRP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B4F21A0C-8E2A-4079-9531-38E07DF64F21}"/>
              </a:ext>
            </a:extLst>
          </p:cNvPr>
          <p:cNvSpPr txBox="1"/>
          <p:nvPr/>
        </p:nvSpPr>
        <p:spPr>
          <a:xfrm>
            <a:off x="2117653" y="4224846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1300" i="1" dirty="0">
                <a:cs typeface="Hellix SemiBold"/>
              </a:rPr>
              <a:t>Dry</a:t>
            </a:r>
          </a:p>
        </p:txBody>
      </p:sp>
      <p:sp>
        <p:nvSpPr>
          <p:cNvPr id="12" name="object 58">
            <a:extLst>
              <a:ext uri="{FF2B5EF4-FFF2-40B4-BE49-F238E27FC236}">
                <a16:creationId xmlns:a16="http://schemas.microsoft.com/office/drawing/2014/main" id="{560EA587-48B2-4277-A944-005F3178EE5E}"/>
              </a:ext>
            </a:extLst>
          </p:cNvPr>
          <p:cNvSpPr txBox="1"/>
          <p:nvPr/>
        </p:nvSpPr>
        <p:spPr>
          <a:xfrm>
            <a:off x="2723353" y="4199358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300" i="1" dirty="0">
                <a:cs typeface="Hellix SemiBold"/>
              </a:rPr>
              <a:t>Medium dry</a:t>
            </a:r>
          </a:p>
        </p:txBody>
      </p:sp>
      <p:sp>
        <p:nvSpPr>
          <p:cNvPr id="13" name="object 58">
            <a:extLst>
              <a:ext uri="{FF2B5EF4-FFF2-40B4-BE49-F238E27FC236}">
                <a16:creationId xmlns:a16="http://schemas.microsoft.com/office/drawing/2014/main" id="{3702631C-4BBD-4F90-9CB2-0EEDD0CB7590}"/>
              </a:ext>
            </a:extLst>
          </p:cNvPr>
          <p:cNvSpPr txBox="1"/>
          <p:nvPr/>
        </p:nvSpPr>
        <p:spPr>
          <a:xfrm>
            <a:off x="3832153" y="4224846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300" i="1" dirty="0">
                <a:cs typeface="Hellix SemiBold"/>
              </a:rPr>
              <a:t>Sweet</a:t>
            </a:r>
          </a:p>
        </p:txBody>
      </p:sp>
      <p:sp>
        <p:nvSpPr>
          <p:cNvPr id="14" name="object 58">
            <a:extLst>
              <a:ext uri="{FF2B5EF4-FFF2-40B4-BE49-F238E27FC236}">
                <a16:creationId xmlns:a16="http://schemas.microsoft.com/office/drawing/2014/main" id="{CFB5C5BE-A222-4581-B85E-88B61124E381}"/>
              </a:ext>
            </a:extLst>
          </p:cNvPr>
          <p:cNvSpPr txBox="1"/>
          <p:nvPr/>
        </p:nvSpPr>
        <p:spPr>
          <a:xfrm>
            <a:off x="2117653" y="4948746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1300" dirty="0" err="1">
                <a:cs typeface="Hellix SemiBold"/>
              </a:rPr>
              <a:t>Rendah</a:t>
            </a:r>
            <a:endParaRPr lang="en-US" sz="1300" dirty="0">
              <a:cs typeface="Hellix SemiBold"/>
            </a:endParaRPr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D7936C2F-18A4-4B0B-BE41-D6EE76CFB215}"/>
              </a:ext>
            </a:extLst>
          </p:cNvPr>
          <p:cNvSpPr txBox="1"/>
          <p:nvPr/>
        </p:nvSpPr>
        <p:spPr>
          <a:xfrm>
            <a:off x="2723353" y="4948746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300" dirty="0">
                <a:cs typeface="Hellix SemiBold"/>
              </a:rPr>
              <a:t>Sedang</a:t>
            </a:r>
          </a:p>
        </p:txBody>
      </p:sp>
      <p:sp>
        <p:nvSpPr>
          <p:cNvPr id="16" name="object 58">
            <a:extLst>
              <a:ext uri="{FF2B5EF4-FFF2-40B4-BE49-F238E27FC236}">
                <a16:creationId xmlns:a16="http://schemas.microsoft.com/office/drawing/2014/main" id="{B3FAFF0F-4B8E-4C4E-92D0-3B4BFD58BC90}"/>
              </a:ext>
            </a:extLst>
          </p:cNvPr>
          <p:cNvSpPr txBox="1"/>
          <p:nvPr/>
        </p:nvSpPr>
        <p:spPr>
          <a:xfrm>
            <a:off x="3832153" y="4948746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300">
                <a:cs typeface="Hellix SemiBold"/>
              </a:rPr>
              <a:t>Tinggi</a:t>
            </a:r>
            <a:endParaRPr lang="en-US" sz="1300" dirty="0">
              <a:cs typeface="Hellix SemiBold"/>
            </a:endParaRPr>
          </a:p>
        </p:txBody>
      </p:sp>
      <p:sp>
        <p:nvSpPr>
          <p:cNvPr id="17" name="object 58">
            <a:extLst>
              <a:ext uri="{FF2B5EF4-FFF2-40B4-BE49-F238E27FC236}">
                <a16:creationId xmlns:a16="http://schemas.microsoft.com/office/drawing/2014/main" id="{74CCDE59-3A72-4398-95BA-058797A063C6}"/>
              </a:ext>
            </a:extLst>
          </p:cNvPr>
          <p:cNvSpPr txBox="1"/>
          <p:nvPr/>
        </p:nvSpPr>
        <p:spPr>
          <a:xfrm>
            <a:off x="2070028" y="5967921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1300" dirty="0">
                <a:cs typeface="Hellix SemiBold"/>
              </a:rPr>
              <a:t>8%</a:t>
            </a:r>
          </a:p>
        </p:txBody>
      </p:sp>
      <p:sp>
        <p:nvSpPr>
          <p:cNvPr id="18" name="object 58">
            <a:extLst>
              <a:ext uri="{FF2B5EF4-FFF2-40B4-BE49-F238E27FC236}">
                <a16:creationId xmlns:a16="http://schemas.microsoft.com/office/drawing/2014/main" id="{FD7C8FA7-FF56-4028-BB6E-A22D8AA8BBBA}"/>
              </a:ext>
            </a:extLst>
          </p:cNvPr>
          <p:cNvSpPr txBox="1"/>
          <p:nvPr/>
        </p:nvSpPr>
        <p:spPr>
          <a:xfrm>
            <a:off x="2913853" y="5967921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300" dirty="0">
                <a:cs typeface="Hellix SemiBold"/>
              </a:rPr>
              <a:t>12.5%-14.5%</a:t>
            </a:r>
          </a:p>
        </p:txBody>
      </p:sp>
      <p:sp>
        <p:nvSpPr>
          <p:cNvPr id="19" name="object 58">
            <a:extLst>
              <a:ext uri="{FF2B5EF4-FFF2-40B4-BE49-F238E27FC236}">
                <a16:creationId xmlns:a16="http://schemas.microsoft.com/office/drawing/2014/main" id="{65CFA5DA-338B-4372-8464-07244106D485}"/>
              </a:ext>
            </a:extLst>
          </p:cNvPr>
          <p:cNvSpPr txBox="1"/>
          <p:nvPr/>
        </p:nvSpPr>
        <p:spPr>
          <a:xfrm>
            <a:off x="3898828" y="5967921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300" dirty="0">
                <a:cs typeface="Hellix SemiBold"/>
              </a:rPr>
              <a:t>17%</a:t>
            </a:r>
          </a:p>
        </p:txBody>
      </p:sp>
      <p:sp>
        <p:nvSpPr>
          <p:cNvPr id="28" name="object 58">
            <a:extLst>
              <a:ext uri="{FF2B5EF4-FFF2-40B4-BE49-F238E27FC236}">
                <a16:creationId xmlns:a16="http://schemas.microsoft.com/office/drawing/2014/main" id="{06A9EB84-AA3B-4359-BC82-FF742A6C95F8}"/>
              </a:ext>
            </a:extLst>
          </p:cNvPr>
          <p:cNvSpPr txBox="1"/>
          <p:nvPr/>
        </p:nvSpPr>
        <p:spPr>
          <a:xfrm>
            <a:off x="60253" y="310072"/>
            <a:ext cx="2321798" cy="294312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r>
              <a:rPr lang="en-AU" sz="2000" b="1" dirty="0">
                <a:solidFill>
                  <a:schemeClr val="bg1"/>
                </a:solidFill>
                <a:cs typeface="Hellix SemiBold"/>
              </a:rPr>
              <a:t>CHARDONNAY</a:t>
            </a:r>
            <a:endParaRPr sz="2000" b="1" dirty="0">
              <a:solidFill>
                <a:schemeClr val="bg1"/>
              </a:solidFill>
              <a:cs typeface="Hellix SemiBold"/>
            </a:endParaRPr>
          </a:p>
        </p:txBody>
      </p:sp>
      <p:sp>
        <p:nvSpPr>
          <p:cNvPr id="29" name="object 37">
            <a:extLst>
              <a:ext uri="{FF2B5EF4-FFF2-40B4-BE49-F238E27FC236}">
                <a16:creationId xmlns:a16="http://schemas.microsoft.com/office/drawing/2014/main" id="{830B432F-6F17-4C6C-B351-5406C4D829F0}"/>
              </a:ext>
            </a:extLst>
          </p:cNvPr>
          <p:cNvSpPr txBox="1">
            <a:spLocks/>
          </p:cNvSpPr>
          <p:nvPr/>
        </p:nvSpPr>
        <p:spPr>
          <a:xfrm>
            <a:off x="389007" y="745558"/>
            <a:ext cx="7090082" cy="701474"/>
          </a:xfrm>
          <a:prstGeom prst="rect">
            <a:avLst/>
          </a:prstGeom>
        </p:spPr>
        <p:txBody>
          <a:bodyPr vert="horz" wrap="none" lIns="0" tIns="85090" rIns="0" bIns="0" rtlCol="0">
            <a:noAutofit/>
          </a:bodyPr>
          <a:lstStyle>
            <a:lvl1pPr>
              <a:defRPr sz="12500" b="1" i="0">
                <a:solidFill>
                  <a:schemeClr val="tx1"/>
                </a:solidFill>
                <a:latin typeface="Hellix"/>
                <a:ea typeface="+mj-ea"/>
                <a:cs typeface="Hellix"/>
              </a:defRPr>
            </a:lvl1pPr>
          </a:lstStyle>
          <a:p>
            <a:pPr lvl="0">
              <a:lnSpc>
                <a:spcPct val="80000"/>
              </a:lnSpc>
              <a:tabLst>
                <a:tab pos="3303270" algn="l"/>
                <a:tab pos="8077200" algn="l"/>
              </a:tabLst>
              <a:defRPr/>
            </a:pPr>
            <a:r>
              <a:rPr lang="en-US" sz="5000" kern="0" spc="500" noProof="0" dirty="0">
                <a:solidFill>
                  <a:srgbClr val="F40000"/>
                </a:solidFill>
                <a:latin typeface="+mj-lt"/>
              </a:rPr>
              <a:t>KARAKTERISTIK</a:t>
            </a:r>
            <a:endParaRPr kumimoji="0" lang="en-AU" sz="5000" b="1" i="0" u="none" strike="noStrike" kern="0" cap="none" spc="500" normalizeH="0" noProof="0" dirty="0">
              <a:ln>
                <a:noFill/>
              </a:ln>
              <a:solidFill>
                <a:srgbClr val="F4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0" name="object 58">
            <a:extLst>
              <a:ext uri="{FF2B5EF4-FFF2-40B4-BE49-F238E27FC236}">
                <a16:creationId xmlns:a16="http://schemas.microsoft.com/office/drawing/2014/main" id="{8E80AE3C-9E21-4FC6-B1B5-2E90922040E0}"/>
              </a:ext>
            </a:extLst>
          </p:cNvPr>
          <p:cNvSpPr txBox="1"/>
          <p:nvPr/>
        </p:nvSpPr>
        <p:spPr>
          <a:xfrm>
            <a:off x="3085303" y="3005646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1300" dirty="0">
                <a:cs typeface="Hellix SemiBold"/>
              </a:rPr>
              <a:t>Chardonnay</a:t>
            </a:r>
          </a:p>
        </p:txBody>
      </p:sp>
      <p:sp>
        <p:nvSpPr>
          <p:cNvPr id="31" name="object 58">
            <a:extLst>
              <a:ext uri="{FF2B5EF4-FFF2-40B4-BE49-F238E27FC236}">
                <a16:creationId xmlns:a16="http://schemas.microsoft.com/office/drawing/2014/main" id="{EBB78648-573B-442A-A73F-FF51A12C8E16}"/>
              </a:ext>
            </a:extLst>
          </p:cNvPr>
          <p:cNvSpPr txBox="1"/>
          <p:nvPr/>
        </p:nvSpPr>
        <p:spPr>
          <a:xfrm>
            <a:off x="842301" y="2533712"/>
            <a:ext cx="836639" cy="263534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US" sz="1600" b="1" spc="100" dirty="0">
                <a:cs typeface="Hellix SemiBold"/>
              </a:rPr>
              <a:t>WARNA</a:t>
            </a:r>
          </a:p>
        </p:txBody>
      </p:sp>
      <p:sp>
        <p:nvSpPr>
          <p:cNvPr id="32" name="object 58">
            <a:extLst>
              <a:ext uri="{FF2B5EF4-FFF2-40B4-BE49-F238E27FC236}">
                <a16:creationId xmlns:a16="http://schemas.microsoft.com/office/drawing/2014/main" id="{45E1ABDD-A694-4E5B-99DE-62B5A0417002}"/>
              </a:ext>
            </a:extLst>
          </p:cNvPr>
          <p:cNvSpPr txBox="1"/>
          <p:nvPr/>
        </p:nvSpPr>
        <p:spPr>
          <a:xfrm>
            <a:off x="3171028" y="6548946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1300" dirty="0">
                <a:cs typeface="Hellix SemiBold"/>
              </a:rPr>
              <a:t>(Sparkling)</a:t>
            </a:r>
          </a:p>
        </p:txBody>
      </p:sp>
      <p:sp>
        <p:nvSpPr>
          <p:cNvPr id="33" name="object 58">
            <a:extLst>
              <a:ext uri="{FF2B5EF4-FFF2-40B4-BE49-F238E27FC236}">
                <a16:creationId xmlns:a16="http://schemas.microsoft.com/office/drawing/2014/main" id="{7CC3C4ED-7CEF-4530-9AF1-ECDAD74C00BA}"/>
              </a:ext>
            </a:extLst>
          </p:cNvPr>
          <p:cNvSpPr txBox="1"/>
          <p:nvPr/>
        </p:nvSpPr>
        <p:spPr>
          <a:xfrm>
            <a:off x="8385104" y="2882938"/>
            <a:ext cx="1063696" cy="994503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Nektarin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>
                <a:cs typeface="Hellix SemiBold"/>
              </a:rPr>
              <a:t>Melon</a:t>
            </a: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Mangga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>
                <a:cs typeface="Hellix SemiBold"/>
              </a:rPr>
              <a:t>Nanas</a:t>
            </a:r>
          </a:p>
        </p:txBody>
      </p:sp>
      <p:sp>
        <p:nvSpPr>
          <p:cNvPr id="34" name="object 58">
            <a:extLst>
              <a:ext uri="{FF2B5EF4-FFF2-40B4-BE49-F238E27FC236}">
                <a16:creationId xmlns:a16="http://schemas.microsoft.com/office/drawing/2014/main" id="{DE985205-AC61-4436-9E65-92A25ABFCEE9}"/>
              </a:ext>
            </a:extLst>
          </p:cNvPr>
          <p:cNvSpPr txBox="1"/>
          <p:nvPr/>
        </p:nvSpPr>
        <p:spPr>
          <a:xfrm>
            <a:off x="7019129" y="4149763"/>
            <a:ext cx="1318349" cy="1933222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>
                <a:cs typeface="Hellix SemiBold"/>
              </a:rPr>
              <a:t>Roti </a:t>
            </a:r>
            <a:r>
              <a:rPr lang="en-AU" sz="1400" dirty="0" err="1">
                <a:cs typeface="Hellix SemiBold"/>
              </a:rPr>
              <a:t>panggang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Vanila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Mentega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Gula-gula</a:t>
            </a:r>
            <a:r>
              <a:rPr lang="en-AU" sz="1400" dirty="0">
                <a:cs typeface="Hellix SemiBold"/>
              </a:rPr>
              <a:t> </a:t>
            </a:r>
            <a:r>
              <a:rPr lang="en-AU" sz="1400" dirty="0" err="1">
                <a:cs typeface="Hellix SemiBold"/>
              </a:rPr>
              <a:t>karamel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Madu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i="1" dirty="0">
                <a:cs typeface="Hellix SemiBold"/>
              </a:rPr>
              <a:t>Crème </a:t>
            </a:r>
            <a:r>
              <a:rPr lang="en-AU" sz="1400" i="1" dirty="0" err="1">
                <a:cs typeface="Hellix SemiBold"/>
              </a:rPr>
              <a:t>brulée</a:t>
            </a:r>
            <a:endParaRPr lang="en-AU" sz="1400" i="1" dirty="0">
              <a:cs typeface="Hellix SemiBold"/>
            </a:endParaRPr>
          </a:p>
        </p:txBody>
      </p:sp>
      <p:sp>
        <p:nvSpPr>
          <p:cNvPr id="35" name="object 58">
            <a:extLst>
              <a:ext uri="{FF2B5EF4-FFF2-40B4-BE49-F238E27FC236}">
                <a16:creationId xmlns:a16="http://schemas.microsoft.com/office/drawing/2014/main" id="{6EE80CB0-FC06-4F71-93D4-5A655749B534}"/>
              </a:ext>
            </a:extLst>
          </p:cNvPr>
          <p:cNvSpPr txBox="1"/>
          <p:nvPr/>
        </p:nvSpPr>
        <p:spPr>
          <a:xfrm>
            <a:off x="8385103" y="4149763"/>
            <a:ext cx="1573914" cy="1971694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Kayu</a:t>
            </a:r>
            <a:r>
              <a:rPr lang="en-AU" sz="1400" dirty="0">
                <a:cs typeface="Hellix SemiBold"/>
              </a:rPr>
              <a:t> </a:t>
            </a:r>
            <a:r>
              <a:rPr lang="en-AU" sz="1400" dirty="0" err="1">
                <a:cs typeface="Hellix SemiBold"/>
              </a:rPr>
              <a:t>manis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>
                <a:cs typeface="Hellix SemiBold"/>
              </a:rPr>
              <a:t>Kelapa</a:t>
            </a: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Nogat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Kacang</a:t>
            </a:r>
            <a:r>
              <a:rPr lang="en-AU" sz="1400" dirty="0">
                <a:cs typeface="Hellix SemiBold"/>
              </a:rPr>
              <a:t> </a:t>
            </a:r>
            <a:r>
              <a:rPr lang="en-AU" sz="1400" dirty="0" err="1">
                <a:cs typeface="Hellix SemiBold"/>
              </a:rPr>
              <a:t>badam</a:t>
            </a:r>
            <a:r>
              <a:rPr lang="en-AU" sz="1400" dirty="0">
                <a:cs typeface="Hellix SemiBold"/>
              </a:rPr>
              <a:t> </a:t>
            </a:r>
            <a:r>
              <a:rPr lang="en-AU" sz="1400" dirty="0" err="1">
                <a:cs typeface="Hellix SemiBold"/>
              </a:rPr>
              <a:t>panggang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Bumbu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Kapur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3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>
                <a:cs typeface="Hellix SemiBold"/>
              </a:rPr>
              <a:t>Mineral</a:t>
            </a:r>
          </a:p>
        </p:txBody>
      </p:sp>
      <p:sp>
        <p:nvSpPr>
          <p:cNvPr id="36" name="object 10">
            <a:extLst>
              <a:ext uri="{FF2B5EF4-FFF2-40B4-BE49-F238E27FC236}">
                <a16:creationId xmlns:a16="http://schemas.microsoft.com/office/drawing/2014/main" id="{24B1E70D-20EA-49A6-9916-321EEF5CD86A}"/>
              </a:ext>
            </a:extLst>
          </p:cNvPr>
          <p:cNvSpPr txBox="1"/>
          <p:nvPr/>
        </p:nvSpPr>
        <p:spPr>
          <a:xfrm rot="202943">
            <a:off x="8390008" y="1920980"/>
            <a:ext cx="1591536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 defTabSz="914217">
              <a:lnSpc>
                <a:spcPct val="80000"/>
              </a:lnSpc>
            </a:pPr>
            <a:r>
              <a:rPr lang="en-AU" sz="2000" dirty="0">
                <a:latin typeface="Mistral" panose="03090702030407020403" pitchFamily="66" charset="0"/>
                <a:cs typeface="Colors Of Autumn"/>
              </a:rPr>
              <a:t>RASA BUAH PADA UMUMNYA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7B9F3C6D-EC9D-4CFB-99C4-5FBFF5A15C7A}"/>
              </a:ext>
            </a:extLst>
          </p:cNvPr>
          <p:cNvSpPr txBox="1"/>
          <p:nvPr/>
        </p:nvSpPr>
        <p:spPr>
          <a:xfrm rot="175123">
            <a:off x="8281763" y="6455173"/>
            <a:ext cx="180802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defTabSz="914217">
              <a:lnSpc>
                <a:spcPct val="80000"/>
              </a:lnSpc>
            </a:pPr>
            <a:r>
              <a:rPr lang="en-AU" sz="2000" dirty="0">
                <a:latin typeface="Mistral" panose="03090702030407020403" pitchFamily="66" charset="0"/>
                <a:cs typeface="Colors Of Autumn"/>
              </a:rPr>
              <a:t>RASA SEKUNDER PADA UMUMNYA</a:t>
            </a:r>
          </a:p>
        </p:txBody>
      </p:sp>
      <p:sp>
        <p:nvSpPr>
          <p:cNvPr id="38" name="object 58">
            <a:extLst>
              <a:ext uri="{FF2B5EF4-FFF2-40B4-BE49-F238E27FC236}">
                <a16:creationId xmlns:a16="http://schemas.microsoft.com/office/drawing/2014/main" id="{B046D342-341E-4E6F-9FEE-1C97C7D33A45}"/>
              </a:ext>
            </a:extLst>
          </p:cNvPr>
          <p:cNvSpPr txBox="1"/>
          <p:nvPr/>
        </p:nvSpPr>
        <p:spPr>
          <a:xfrm>
            <a:off x="656224" y="3588319"/>
            <a:ext cx="1022716" cy="509755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US" sz="1600" b="1" dirty="0">
                <a:cs typeface="Hellix SemiBold"/>
              </a:rPr>
              <a:t>TEKSTUR </a:t>
            </a:r>
          </a:p>
          <a:p>
            <a:pPr algn="r">
              <a:buClr>
                <a:srgbClr val="F40000"/>
              </a:buClr>
            </a:pPr>
            <a:r>
              <a:rPr lang="en-US" sz="1600" b="1" dirty="0">
                <a:cs typeface="Hellix SemiBold"/>
              </a:rPr>
              <a:t>ANGGUR</a:t>
            </a:r>
          </a:p>
        </p:txBody>
      </p:sp>
      <p:sp>
        <p:nvSpPr>
          <p:cNvPr id="39" name="object 58">
            <a:extLst>
              <a:ext uri="{FF2B5EF4-FFF2-40B4-BE49-F238E27FC236}">
                <a16:creationId xmlns:a16="http://schemas.microsoft.com/office/drawing/2014/main" id="{1791D1F1-B617-4622-AE1F-2E863A82CE42}"/>
              </a:ext>
            </a:extLst>
          </p:cNvPr>
          <p:cNvSpPr txBox="1"/>
          <p:nvPr/>
        </p:nvSpPr>
        <p:spPr>
          <a:xfrm>
            <a:off x="439819" y="4288036"/>
            <a:ext cx="1239121" cy="509755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US" sz="1600" b="1" dirty="0">
                <a:cs typeface="Hellix SemiBold"/>
              </a:rPr>
              <a:t>TINGKAT </a:t>
            </a:r>
          </a:p>
          <a:p>
            <a:pPr algn="r">
              <a:buClr>
                <a:srgbClr val="F40000"/>
              </a:buClr>
            </a:pPr>
            <a:r>
              <a:rPr lang="en-US" sz="1600" b="1" dirty="0">
                <a:cs typeface="Hellix SemiBold"/>
              </a:rPr>
              <a:t>KEMANISAN</a:t>
            </a:r>
          </a:p>
        </p:txBody>
      </p:sp>
      <p:sp>
        <p:nvSpPr>
          <p:cNvPr id="40" name="object 58">
            <a:extLst>
              <a:ext uri="{FF2B5EF4-FFF2-40B4-BE49-F238E27FC236}">
                <a16:creationId xmlns:a16="http://schemas.microsoft.com/office/drawing/2014/main" id="{FDD78BA2-D0CA-460F-8CDF-64229DC38EA8}"/>
              </a:ext>
            </a:extLst>
          </p:cNvPr>
          <p:cNvSpPr txBox="1"/>
          <p:nvPr/>
        </p:nvSpPr>
        <p:spPr>
          <a:xfrm>
            <a:off x="658341" y="5048364"/>
            <a:ext cx="1020599" cy="263534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US" sz="1600" b="1" spc="100" dirty="0">
                <a:cs typeface="Hellix SemiBold"/>
              </a:rPr>
              <a:t>TONG EK</a:t>
            </a:r>
          </a:p>
        </p:txBody>
      </p:sp>
      <p:sp>
        <p:nvSpPr>
          <p:cNvPr id="41" name="object 58">
            <a:extLst>
              <a:ext uri="{FF2B5EF4-FFF2-40B4-BE49-F238E27FC236}">
                <a16:creationId xmlns:a16="http://schemas.microsoft.com/office/drawing/2014/main" id="{814401B9-1D3A-49D1-BC9D-4DA6A268D9C7}"/>
              </a:ext>
            </a:extLst>
          </p:cNvPr>
          <p:cNvSpPr txBox="1"/>
          <p:nvPr/>
        </p:nvSpPr>
        <p:spPr>
          <a:xfrm>
            <a:off x="665842" y="6056599"/>
            <a:ext cx="1013098" cy="263534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US" sz="1600" b="1" dirty="0">
                <a:cs typeface="Hellix SemiBold"/>
              </a:rPr>
              <a:t>ALKOHOL</a:t>
            </a:r>
            <a:endParaRPr lang="en-US" sz="1600" b="1" spc="100" dirty="0">
              <a:cs typeface="Hellix SemiBold"/>
            </a:endParaRPr>
          </a:p>
        </p:txBody>
      </p:sp>
      <p:sp>
        <p:nvSpPr>
          <p:cNvPr id="44" name="object 58">
            <a:extLst>
              <a:ext uri="{FF2B5EF4-FFF2-40B4-BE49-F238E27FC236}">
                <a16:creationId xmlns:a16="http://schemas.microsoft.com/office/drawing/2014/main" id="{A5538C73-26B7-4098-96EE-B3EE4FEBE177}"/>
              </a:ext>
            </a:extLst>
          </p:cNvPr>
          <p:cNvSpPr txBox="1"/>
          <p:nvPr/>
        </p:nvSpPr>
        <p:spPr>
          <a:xfrm>
            <a:off x="497527" y="5430704"/>
            <a:ext cx="1181413" cy="263534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US" sz="1600" b="1" dirty="0">
                <a:cs typeface="Hellix SemiBold"/>
              </a:rPr>
              <a:t>KEASAMAN</a:t>
            </a:r>
            <a:endParaRPr lang="en-US" sz="1600" b="1" spc="100" dirty="0"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232846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BD5FE643-2AB4-4F92-B130-976351FBF70C}"/>
              </a:ext>
            </a:extLst>
          </p:cNvPr>
          <p:cNvSpPr txBox="1">
            <a:spLocks/>
          </p:cNvSpPr>
          <p:nvPr/>
        </p:nvSpPr>
        <p:spPr>
          <a:xfrm>
            <a:off x="317333" y="765071"/>
            <a:ext cx="3847207" cy="936154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AU" sz="7500" u="sng" dirty="0">
                <a:solidFill>
                  <a:schemeClr val="bg1"/>
                </a:solidFill>
                <a:uFill>
                  <a:solidFill>
                    <a:srgbClr val="F40000"/>
                  </a:solidFill>
                </a:uFill>
              </a:rPr>
              <a:t>HARI INI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1F7684-EE7F-49B7-BD3D-AC78E552D918}"/>
              </a:ext>
            </a:extLst>
          </p:cNvPr>
          <p:cNvSpPr txBox="1">
            <a:spLocks/>
          </p:cNvSpPr>
          <p:nvPr/>
        </p:nvSpPr>
        <p:spPr>
          <a:xfrm>
            <a:off x="7353298" y="3352800"/>
            <a:ext cx="2895601" cy="368300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 err="1"/>
              <a:t>Sejarah</a:t>
            </a:r>
            <a:r>
              <a:rPr lang="en-AU" dirty="0"/>
              <a:t> Chardonnay di Australia</a:t>
            </a:r>
          </a:p>
          <a:p>
            <a:pPr>
              <a:spcBef>
                <a:spcPts val="800"/>
              </a:spcBef>
            </a:pPr>
            <a:r>
              <a:rPr lang="en-AU" dirty="0" err="1"/>
              <a:t>Bagaimana</a:t>
            </a:r>
            <a:r>
              <a:rPr lang="en-AU" dirty="0"/>
              <a:t> Chardonnay </a:t>
            </a:r>
            <a:r>
              <a:rPr lang="en-AU" dirty="0" err="1"/>
              <a:t>ditumbuhkan</a:t>
            </a:r>
            <a:endParaRPr lang="en-AU" dirty="0"/>
          </a:p>
          <a:p>
            <a:pPr>
              <a:spcBef>
                <a:spcPts val="800"/>
              </a:spcBef>
            </a:pPr>
            <a:r>
              <a:rPr lang="en-AU" dirty="0" err="1"/>
              <a:t>Bagaimana</a:t>
            </a:r>
            <a:r>
              <a:rPr lang="en-AU" dirty="0"/>
              <a:t> </a:t>
            </a:r>
            <a:r>
              <a:rPr lang="en-AU" dirty="0" err="1"/>
              <a:t>dibuatnya</a:t>
            </a:r>
            <a:endParaRPr lang="en-AU" dirty="0"/>
          </a:p>
          <a:p>
            <a:pPr>
              <a:spcBef>
                <a:spcPts val="800"/>
              </a:spcBef>
            </a:pPr>
            <a:r>
              <a:rPr lang="en-AU" dirty="0" err="1"/>
              <a:t>Beragam</a:t>
            </a:r>
            <a:r>
              <a:rPr lang="en-AU" dirty="0"/>
              <a:t> </a:t>
            </a:r>
            <a:r>
              <a:rPr lang="en-AU" dirty="0" err="1"/>
              <a:t>gaya</a:t>
            </a:r>
            <a:r>
              <a:rPr lang="en-AU" dirty="0"/>
              <a:t> </a:t>
            </a:r>
            <a:r>
              <a:rPr lang="en-AU" dirty="0" err="1"/>
              <a:t>pembuatannya</a:t>
            </a:r>
            <a:endParaRPr lang="en-AU" dirty="0"/>
          </a:p>
          <a:p>
            <a:pPr>
              <a:spcBef>
                <a:spcPts val="800"/>
              </a:spcBef>
            </a:pPr>
            <a:r>
              <a:rPr lang="en-AU" dirty="0"/>
              <a:t>Di mana </a:t>
            </a:r>
            <a:r>
              <a:rPr lang="en-AU" dirty="0" err="1"/>
              <a:t>ditumbuhkannya</a:t>
            </a:r>
            <a:endParaRPr lang="en-AU" dirty="0"/>
          </a:p>
          <a:p>
            <a:pPr>
              <a:spcBef>
                <a:spcPts val="800"/>
              </a:spcBef>
            </a:pPr>
            <a:r>
              <a:rPr lang="en-AU" dirty="0" err="1"/>
              <a:t>Karakteristik</a:t>
            </a:r>
            <a:r>
              <a:rPr lang="en-AU" dirty="0"/>
              <a:t> </a:t>
            </a:r>
            <a:r>
              <a:rPr lang="en-AU" dirty="0" err="1"/>
              <a:t>dan</a:t>
            </a:r>
            <a:r>
              <a:rPr lang="en-AU" dirty="0"/>
              <a:t> </a:t>
            </a:r>
            <a:r>
              <a:rPr lang="en-AU" dirty="0" err="1"/>
              <a:t>profil</a:t>
            </a:r>
            <a:r>
              <a:rPr lang="en-AU" dirty="0"/>
              <a:t> rasa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53EEED99-C9F1-409C-8492-359B9F094DB8}"/>
              </a:ext>
            </a:extLst>
          </p:cNvPr>
          <p:cNvSpPr txBox="1">
            <a:spLocks/>
          </p:cNvSpPr>
          <p:nvPr/>
        </p:nvSpPr>
        <p:spPr>
          <a:xfrm>
            <a:off x="1098383" y="3193946"/>
            <a:ext cx="5145511" cy="936154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AU" sz="7500" dirty="0">
                <a:solidFill>
                  <a:schemeClr val="bg1"/>
                </a:solidFill>
                <a:uFill>
                  <a:solidFill>
                    <a:srgbClr val="F40000"/>
                  </a:solidFill>
                </a:uFill>
              </a:rPr>
              <a:t>KITA AKAN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8916970-B260-40F2-9956-6145640634D3}"/>
              </a:ext>
            </a:extLst>
          </p:cNvPr>
          <p:cNvSpPr txBox="1">
            <a:spLocks/>
          </p:cNvSpPr>
          <p:nvPr/>
        </p:nvSpPr>
        <p:spPr>
          <a:xfrm>
            <a:off x="-82717" y="5632346"/>
            <a:ext cx="6623608" cy="936154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AU" sz="7500" dirty="0" err="1">
                <a:solidFill>
                  <a:schemeClr val="bg1"/>
                </a:solidFill>
                <a:uFill>
                  <a:solidFill>
                    <a:srgbClr val="F40000"/>
                  </a:solidFill>
                </a:uFill>
              </a:rPr>
              <a:t>membahas</a:t>
            </a:r>
            <a:r>
              <a:rPr lang="en-AU" sz="7500" dirty="0">
                <a:solidFill>
                  <a:schemeClr val="bg1"/>
                </a:solidFill>
                <a:uFill>
                  <a:solidFill>
                    <a:srgbClr val="F40000"/>
                  </a:solidFill>
                </a:u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11910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0B3851DF-2FDB-42CC-B26C-7451CB5713FB}"/>
              </a:ext>
            </a:extLst>
          </p:cNvPr>
          <p:cNvSpPr txBox="1"/>
          <p:nvPr/>
        </p:nvSpPr>
        <p:spPr>
          <a:xfrm>
            <a:off x="-44617" y="196600"/>
            <a:ext cx="11026941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74445" algn="l"/>
              </a:tabLst>
              <a:defRPr/>
            </a:pPr>
            <a:r>
              <a:rPr kumimoji="0" lang="en-AU" sz="6400" b="1" i="0" u="none" strike="noStrike" kern="1200" cap="none" spc="2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Hellix"/>
              </a:rPr>
              <a:t>PADANAN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0AB95554-8BD6-49EA-817B-AEA8DA923E97}"/>
              </a:ext>
            </a:extLst>
          </p:cNvPr>
          <p:cNvSpPr txBox="1"/>
          <p:nvPr/>
        </p:nvSpPr>
        <p:spPr>
          <a:xfrm>
            <a:off x="-120817" y="700571"/>
            <a:ext cx="11026941" cy="167115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74445" algn="l"/>
              </a:tabLst>
              <a:defRPr/>
            </a:pPr>
            <a:r>
              <a:rPr kumimoji="0" lang="en-AU" sz="12000" b="1" i="0" u="none" strike="noStrike" kern="1200" cap="none" spc="700" normalizeH="0" noProof="0" dirty="0">
                <a:ln>
                  <a:noFill/>
                </a:ln>
                <a:solidFill>
                  <a:srgbClr val="F40000"/>
                </a:solidFill>
                <a:effectLst/>
                <a:uLnTx/>
                <a:uFillTx/>
                <a:latin typeface="Arial" panose="020B0604020202020204"/>
                <a:ea typeface="+mn-ea"/>
                <a:cs typeface="Hellix"/>
              </a:rPr>
              <a:t>MAKANAN</a:t>
            </a:r>
          </a:p>
        </p:txBody>
      </p:sp>
      <p:sp>
        <p:nvSpPr>
          <p:cNvPr id="4" name="object 58">
            <a:extLst>
              <a:ext uri="{FF2B5EF4-FFF2-40B4-BE49-F238E27FC236}">
                <a16:creationId xmlns:a16="http://schemas.microsoft.com/office/drawing/2014/main" id="{D3F5AA1D-23D9-42BA-AEE7-6B74A77AE7AF}"/>
              </a:ext>
            </a:extLst>
          </p:cNvPr>
          <p:cNvSpPr txBox="1"/>
          <p:nvPr/>
        </p:nvSpPr>
        <p:spPr>
          <a:xfrm>
            <a:off x="378890" y="3772071"/>
            <a:ext cx="1709792" cy="232756"/>
          </a:xfrm>
          <a:prstGeom prst="rect">
            <a:avLst/>
          </a:prstGeom>
        </p:spPr>
        <p:txBody>
          <a:bodyPr vert="horz" wrap="none" lIns="0" tIns="17145" rIns="0" bIns="0" rtlCol="0" anchor="t" anchorCtr="0">
            <a:no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en-AU" sz="1400" dirty="0" err="1">
                <a:solidFill>
                  <a:prstClr val="black"/>
                </a:solidFill>
                <a:cs typeface="Hellix SemiBold"/>
              </a:rPr>
              <a:t>Ayam</a:t>
            </a:r>
            <a:r>
              <a:rPr lang="en-AU" sz="1400" dirty="0">
                <a:solidFill>
                  <a:prstClr val="black"/>
                </a:solidFill>
                <a:cs typeface="Hellix SemiBold"/>
              </a:rPr>
              <a:t> </a:t>
            </a:r>
            <a:r>
              <a:rPr lang="en-AU" sz="1400" dirty="0" err="1">
                <a:solidFill>
                  <a:prstClr val="black"/>
                </a:solidFill>
                <a:cs typeface="Hellix SemiBold"/>
              </a:rPr>
              <a:t>panggang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Hellix SemiBold"/>
            </a:endParaRPr>
          </a:p>
        </p:txBody>
      </p:sp>
      <p:sp>
        <p:nvSpPr>
          <p:cNvPr id="12" name="object 58">
            <a:extLst>
              <a:ext uri="{FF2B5EF4-FFF2-40B4-BE49-F238E27FC236}">
                <a16:creationId xmlns:a16="http://schemas.microsoft.com/office/drawing/2014/main" id="{2EB0F97D-B101-4545-AFBF-E9FBAF2EADEC}"/>
              </a:ext>
            </a:extLst>
          </p:cNvPr>
          <p:cNvSpPr txBox="1"/>
          <p:nvPr/>
        </p:nvSpPr>
        <p:spPr>
          <a:xfrm>
            <a:off x="378890" y="5331363"/>
            <a:ext cx="1709792" cy="232756"/>
          </a:xfrm>
          <a:prstGeom prst="rect">
            <a:avLst/>
          </a:prstGeom>
        </p:spPr>
        <p:txBody>
          <a:bodyPr vert="horz" wrap="none" lIns="0" tIns="17145" rIns="0" bIns="0" rtlCol="0" anchor="t" anchorCtr="0">
            <a:no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en-AU" sz="1400" dirty="0" err="1">
                <a:solidFill>
                  <a:prstClr val="black"/>
                </a:solidFill>
                <a:cs typeface="Hellix SemiBold"/>
              </a:rPr>
              <a:t>Keju</a:t>
            </a:r>
            <a:r>
              <a:rPr lang="en-AU" sz="1400" dirty="0">
                <a:solidFill>
                  <a:prstClr val="black"/>
                </a:solidFill>
                <a:cs typeface="Hellix SemiBold"/>
              </a:rPr>
              <a:t> </a:t>
            </a:r>
            <a:r>
              <a:rPr lang="en-AU" sz="1400" dirty="0" err="1">
                <a:solidFill>
                  <a:prstClr val="black"/>
                </a:solidFill>
                <a:cs typeface="Hellix SemiBold"/>
              </a:rPr>
              <a:t>biru</a:t>
            </a:r>
            <a:r>
              <a:rPr lang="en-AU" sz="1400" dirty="0">
                <a:solidFill>
                  <a:prstClr val="black"/>
                </a:solidFill>
                <a:cs typeface="Hellix SemiBold"/>
              </a:rPr>
              <a:t> </a:t>
            </a:r>
            <a:r>
              <a:rPr lang="en-AU" sz="1400" i="1" dirty="0">
                <a:solidFill>
                  <a:prstClr val="black"/>
                </a:solidFill>
                <a:cs typeface="Hellix SemiBold"/>
              </a:rPr>
              <a:t>(Blue Cheese)</a:t>
            </a:r>
            <a:endParaRPr kumimoji="0" lang="en-A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Hellix SemiBold"/>
            </a:endParaRPr>
          </a:p>
        </p:txBody>
      </p:sp>
      <p:sp>
        <p:nvSpPr>
          <p:cNvPr id="13" name="object 58">
            <a:extLst>
              <a:ext uri="{FF2B5EF4-FFF2-40B4-BE49-F238E27FC236}">
                <a16:creationId xmlns:a16="http://schemas.microsoft.com/office/drawing/2014/main" id="{152F6C79-AADB-453D-A7CB-228E953BD981}"/>
              </a:ext>
            </a:extLst>
          </p:cNvPr>
          <p:cNvSpPr txBox="1"/>
          <p:nvPr/>
        </p:nvSpPr>
        <p:spPr>
          <a:xfrm>
            <a:off x="378890" y="6929156"/>
            <a:ext cx="1709792" cy="232756"/>
          </a:xfrm>
          <a:prstGeom prst="rect">
            <a:avLst/>
          </a:prstGeom>
        </p:spPr>
        <p:txBody>
          <a:bodyPr vert="horz" wrap="none" lIns="0" tIns="17145" rIns="0" bIns="0" rtlCol="0" anchor="t" anchorCtr="0">
            <a:no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en-AU" sz="1400" dirty="0" err="1">
                <a:solidFill>
                  <a:prstClr val="black"/>
                </a:solidFill>
                <a:cs typeface="Hellix SemiBold"/>
              </a:rPr>
              <a:t>Ayam</a:t>
            </a:r>
            <a:r>
              <a:rPr lang="en-AU" sz="1400" dirty="0">
                <a:solidFill>
                  <a:prstClr val="black"/>
                </a:solidFill>
                <a:cs typeface="Hellix SemiBold"/>
              </a:rPr>
              <a:t> korma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Hellix SemiBold"/>
            </a:endParaRPr>
          </a:p>
        </p:txBody>
      </p:sp>
      <p:sp>
        <p:nvSpPr>
          <p:cNvPr id="14" name="object 58">
            <a:extLst>
              <a:ext uri="{FF2B5EF4-FFF2-40B4-BE49-F238E27FC236}">
                <a16:creationId xmlns:a16="http://schemas.microsoft.com/office/drawing/2014/main" id="{DB4BC50E-4381-4F0B-BBAD-346D2FDE4F8C}"/>
              </a:ext>
            </a:extLst>
          </p:cNvPr>
          <p:cNvSpPr txBox="1"/>
          <p:nvPr/>
        </p:nvSpPr>
        <p:spPr>
          <a:xfrm>
            <a:off x="2356941" y="3776044"/>
            <a:ext cx="1471557" cy="35586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17145" rIns="0" bIns="0" rtlCol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US" sz="1100" b="1" spc="100" dirty="0">
                <a:solidFill>
                  <a:schemeClr val="accent1"/>
                </a:solidFill>
                <a:cs typeface="Hellix SemiBold"/>
              </a:rPr>
              <a:t>DISIMPAN DALAM </a:t>
            </a:r>
          </a:p>
          <a:p>
            <a:pPr algn="ctr">
              <a:buClr>
                <a:srgbClr val="F40000"/>
              </a:buClr>
            </a:pPr>
            <a:r>
              <a:rPr lang="en-US" sz="1100" b="1" spc="100" dirty="0">
                <a:solidFill>
                  <a:schemeClr val="accent1"/>
                </a:solidFill>
                <a:cs typeface="Hellix SemiBold"/>
              </a:rPr>
              <a:t>BAREL KAYU</a:t>
            </a:r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6FD09B39-C0E0-49AA-93A0-56487D5EB4B2}"/>
              </a:ext>
            </a:extLst>
          </p:cNvPr>
          <p:cNvSpPr txBox="1"/>
          <p:nvPr/>
        </p:nvSpPr>
        <p:spPr>
          <a:xfrm>
            <a:off x="4904861" y="3080898"/>
            <a:ext cx="2060950" cy="4482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17145" rIns="0" bIns="0" rtlCol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US" sz="1400" b="1" spc="100" dirty="0">
                <a:solidFill>
                  <a:schemeClr val="accent1"/>
                </a:solidFill>
                <a:cs typeface="Hellix SemiBold"/>
              </a:rPr>
              <a:t>TIDAK DISIMPAN </a:t>
            </a:r>
          </a:p>
          <a:p>
            <a:pPr algn="ctr">
              <a:buClr>
                <a:srgbClr val="F40000"/>
              </a:buClr>
            </a:pPr>
            <a:r>
              <a:rPr lang="en-US" sz="1400" b="1" spc="100" dirty="0">
                <a:solidFill>
                  <a:schemeClr val="accent1"/>
                </a:solidFill>
                <a:cs typeface="Hellix SemiBold"/>
              </a:rPr>
              <a:t>DALAM BAREL KAYU</a:t>
            </a:r>
          </a:p>
        </p:txBody>
      </p:sp>
      <p:sp>
        <p:nvSpPr>
          <p:cNvPr id="16" name="object 58">
            <a:extLst>
              <a:ext uri="{FF2B5EF4-FFF2-40B4-BE49-F238E27FC236}">
                <a16:creationId xmlns:a16="http://schemas.microsoft.com/office/drawing/2014/main" id="{CD08124A-3070-41C5-97D0-C9980BE44AF6}"/>
              </a:ext>
            </a:extLst>
          </p:cNvPr>
          <p:cNvSpPr txBox="1"/>
          <p:nvPr/>
        </p:nvSpPr>
        <p:spPr>
          <a:xfrm>
            <a:off x="5434523" y="5395645"/>
            <a:ext cx="1743555" cy="4482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17145" rIns="0" bIns="0" rtlCol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US" sz="1400" b="1" i="1" spc="100" dirty="0">
                <a:solidFill>
                  <a:schemeClr val="accent1"/>
                </a:solidFill>
                <a:cs typeface="Hellix SemiBold"/>
              </a:rPr>
              <a:t>SPARKLING WINE</a:t>
            </a:r>
          </a:p>
          <a:p>
            <a:pPr algn="ctr">
              <a:buClr>
                <a:srgbClr val="F40000"/>
              </a:buClr>
            </a:pPr>
            <a:r>
              <a:rPr lang="en-US" sz="1400" b="1" spc="100" dirty="0">
                <a:solidFill>
                  <a:schemeClr val="accent1"/>
                </a:solidFill>
                <a:cs typeface="Hellix SemiBold"/>
              </a:rPr>
              <a:t>100%</a:t>
            </a:r>
          </a:p>
        </p:txBody>
      </p:sp>
      <p:sp>
        <p:nvSpPr>
          <p:cNvPr id="17" name="object 58">
            <a:extLst>
              <a:ext uri="{FF2B5EF4-FFF2-40B4-BE49-F238E27FC236}">
                <a16:creationId xmlns:a16="http://schemas.microsoft.com/office/drawing/2014/main" id="{CEBE1EEB-0474-45B2-9FEC-67C9C2D1D9A1}"/>
              </a:ext>
            </a:extLst>
          </p:cNvPr>
          <p:cNvSpPr txBox="1"/>
          <p:nvPr/>
        </p:nvSpPr>
        <p:spPr>
          <a:xfrm>
            <a:off x="5711286" y="4686472"/>
            <a:ext cx="1190028" cy="232756"/>
          </a:xfrm>
          <a:prstGeom prst="rect">
            <a:avLst/>
          </a:prstGeom>
        </p:spPr>
        <p:txBody>
          <a:bodyPr vert="horz" wrap="none" lIns="0" tIns="17145" rIns="0" bIns="0" rtlCol="0" anchor="t" anchorCtr="0">
            <a:no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en-AU" sz="1400" noProof="0" dirty="0" err="1">
                <a:solidFill>
                  <a:prstClr val="black"/>
                </a:solidFill>
                <a:cs typeface="Hellix SemiBold"/>
              </a:rPr>
              <a:t>Udang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Hellix SemiBold"/>
            </a:endParaRPr>
          </a:p>
        </p:txBody>
      </p:sp>
      <p:sp>
        <p:nvSpPr>
          <p:cNvPr id="18" name="object 58">
            <a:extLst>
              <a:ext uri="{FF2B5EF4-FFF2-40B4-BE49-F238E27FC236}">
                <a16:creationId xmlns:a16="http://schemas.microsoft.com/office/drawing/2014/main" id="{CF59935C-AB34-4FEC-90B0-2EC7150FB66F}"/>
              </a:ext>
            </a:extLst>
          </p:cNvPr>
          <p:cNvSpPr txBox="1"/>
          <p:nvPr/>
        </p:nvSpPr>
        <p:spPr>
          <a:xfrm>
            <a:off x="7318704" y="4686472"/>
            <a:ext cx="1190028" cy="232756"/>
          </a:xfrm>
          <a:prstGeom prst="rect">
            <a:avLst/>
          </a:prstGeom>
        </p:spPr>
        <p:txBody>
          <a:bodyPr vert="horz" wrap="none" lIns="0" tIns="17145" rIns="0" bIns="0" rtlCol="0" anchor="t" anchorCtr="0">
            <a:no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en-AU" sz="1400" dirty="0">
                <a:solidFill>
                  <a:prstClr val="black"/>
                </a:solidFill>
                <a:cs typeface="Hellix SemiBold"/>
              </a:rPr>
              <a:t>Babi </a:t>
            </a:r>
            <a:r>
              <a:rPr lang="en-AU" sz="1400" dirty="0" err="1">
                <a:solidFill>
                  <a:prstClr val="black"/>
                </a:solidFill>
                <a:cs typeface="Hellix SemiBold"/>
              </a:rPr>
              <a:t>panggang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Hellix SemiBold"/>
            </a:endParaRPr>
          </a:p>
        </p:txBody>
      </p:sp>
      <p:sp>
        <p:nvSpPr>
          <p:cNvPr id="19" name="object 58">
            <a:extLst>
              <a:ext uri="{FF2B5EF4-FFF2-40B4-BE49-F238E27FC236}">
                <a16:creationId xmlns:a16="http://schemas.microsoft.com/office/drawing/2014/main" id="{45A9449F-E6E8-475D-9156-88E1303C38B9}"/>
              </a:ext>
            </a:extLst>
          </p:cNvPr>
          <p:cNvSpPr txBox="1"/>
          <p:nvPr/>
        </p:nvSpPr>
        <p:spPr>
          <a:xfrm>
            <a:off x="8935748" y="4686472"/>
            <a:ext cx="1190028" cy="232756"/>
          </a:xfrm>
          <a:prstGeom prst="rect">
            <a:avLst/>
          </a:prstGeom>
        </p:spPr>
        <p:txBody>
          <a:bodyPr vert="horz" wrap="none" lIns="0" tIns="17145" rIns="0" bIns="0" rtlCol="0" anchor="t" anchorCtr="0">
            <a:no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en-AU" sz="1400" dirty="0" err="1">
                <a:solidFill>
                  <a:prstClr val="black"/>
                </a:solidFill>
                <a:cs typeface="Hellix SemiBold"/>
              </a:rPr>
              <a:t>Ikan</a:t>
            </a:r>
            <a:r>
              <a:rPr lang="en-AU" sz="1400" dirty="0">
                <a:solidFill>
                  <a:prstClr val="black"/>
                </a:solidFill>
                <a:cs typeface="Hellix SemiBold"/>
              </a:rPr>
              <a:t> </a:t>
            </a:r>
            <a:r>
              <a:rPr lang="en-AU" sz="1400" dirty="0" err="1">
                <a:solidFill>
                  <a:prstClr val="black"/>
                </a:solidFill>
                <a:cs typeface="Hellix SemiBold"/>
              </a:rPr>
              <a:t>bakar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Hellix SemiBold"/>
            </a:endParaRPr>
          </a:p>
        </p:txBody>
      </p:sp>
      <p:sp>
        <p:nvSpPr>
          <p:cNvPr id="20" name="object 58">
            <a:extLst>
              <a:ext uri="{FF2B5EF4-FFF2-40B4-BE49-F238E27FC236}">
                <a16:creationId xmlns:a16="http://schemas.microsoft.com/office/drawing/2014/main" id="{2D31010F-7290-454C-8F0D-EB18B425BD0E}"/>
              </a:ext>
            </a:extLst>
          </p:cNvPr>
          <p:cNvSpPr txBox="1"/>
          <p:nvPr/>
        </p:nvSpPr>
        <p:spPr>
          <a:xfrm>
            <a:off x="5711286" y="6938783"/>
            <a:ext cx="1190028" cy="232756"/>
          </a:xfrm>
          <a:prstGeom prst="rect">
            <a:avLst/>
          </a:prstGeom>
        </p:spPr>
        <p:txBody>
          <a:bodyPr vert="horz" wrap="none" lIns="0" tIns="17145" rIns="0" bIns="0" rtlCol="0" anchor="t" anchorCtr="0">
            <a:no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en-AU" sz="1400" noProof="0" dirty="0">
                <a:solidFill>
                  <a:prstClr val="black"/>
                </a:solidFill>
                <a:cs typeface="Hellix SemiBold"/>
              </a:rPr>
              <a:t>Kerang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Hellix SemiBold"/>
            </a:endParaRPr>
          </a:p>
        </p:txBody>
      </p:sp>
      <p:sp>
        <p:nvSpPr>
          <p:cNvPr id="21" name="object 58">
            <a:extLst>
              <a:ext uri="{FF2B5EF4-FFF2-40B4-BE49-F238E27FC236}">
                <a16:creationId xmlns:a16="http://schemas.microsoft.com/office/drawing/2014/main" id="{CD265EA0-76AA-4511-9EBF-BC591A26D370}"/>
              </a:ext>
            </a:extLst>
          </p:cNvPr>
          <p:cNvSpPr txBox="1"/>
          <p:nvPr/>
        </p:nvSpPr>
        <p:spPr>
          <a:xfrm>
            <a:off x="7318704" y="6938783"/>
            <a:ext cx="1190028" cy="232756"/>
          </a:xfrm>
          <a:prstGeom prst="rect">
            <a:avLst/>
          </a:prstGeom>
        </p:spPr>
        <p:txBody>
          <a:bodyPr vert="horz" wrap="none" lIns="0" tIns="17145" rIns="0" bIns="0" rtlCol="0" anchor="t" anchorCtr="0">
            <a:no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kumimoji="0" lang="en-A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Triple-cream brie</a:t>
            </a:r>
          </a:p>
        </p:txBody>
      </p:sp>
      <p:sp>
        <p:nvSpPr>
          <p:cNvPr id="22" name="object 58">
            <a:extLst>
              <a:ext uri="{FF2B5EF4-FFF2-40B4-BE49-F238E27FC236}">
                <a16:creationId xmlns:a16="http://schemas.microsoft.com/office/drawing/2014/main" id="{C2002E3A-9EAE-4D26-9E85-3FFC09716815}"/>
              </a:ext>
            </a:extLst>
          </p:cNvPr>
          <p:cNvSpPr txBox="1"/>
          <p:nvPr/>
        </p:nvSpPr>
        <p:spPr>
          <a:xfrm>
            <a:off x="8935748" y="6938783"/>
            <a:ext cx="1190028" cy="232756"/>
          </a:xfrm>
          <a:prstGeom prst="rect">
            <a:avLst/>
          </a:prstGeom>
        </p:spPr>
        <p:txBody>
          <a:bodyPr vert="horz" wrap="none" lIns="0" tIns="17145" rIns="0" bIns="0" rtlCol="0" anchor="t" anchorCtr="0">
            <a:no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Filet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ikan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 trout</a:t>
            </a:r>
          </a:p>
        </p:txBody>
      </p:sp>
    </p:spTree>
    <p:extLst>
      <p:ext uri="{BB962C8B-B14F-4D97-AF65-F5344CB8AC3E}">
        <p14:creationId xmlns:p14="http://schemas.microsoft.com/office/powerpoint/2010/main" val="1090686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107B6F-5CC3-4CD5-B5EA-1E02826E7F56}"/>
              </a:ext>
            </a:extLst>
          </p:cNvPr>
          <p:cNvSpPr txBox="1">
            <a:spLocks/>
          </p:cNvSpPr>
          <p:nvPr/>
        </p:nvSpPr>
        <p:spPr>
          <a:xfrm>
            <a:off x="6010273" y="3533772"/>
            <a:ext cx="3590927" cy="293370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Chardonnay Australia </a:t>
            </a:r>
            <a:r>
              <a:rPr lang="en-AU" dirty="0" err="1">
                <a:solidFill>
                  <a:schemeClr val="bg1"/>
                </a:solidFill>
              </a:rPr>
              <a:t>adalah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ekspresi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lingkungan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hidup</a:t>
            </a:r>
            <a:r>
              <a:rPr lang="en-AU" dirty="0">
                <a:solidFill>
                  <a:schemeClr val="bg1"/>
                </a:solidFill>
              </a:rPr>
              <a:t> kami yang </a:t>
            </a:r>
            <a:r>
              <a:rPr lang="en-AU" dirty="0" err="1">
                <a:solidFill>
                  <a:schemeClr val="bg1"/>
                </a:solidFill>
              </a:rPr>
              <a:t>khas</a:t>
            </a:r>
            <a:r>
              <a:rPr lang="en-AU" dirty="0">
                <a:solidFill>
                  <a:schemeClr val="bg1"/>
                </a:solidFill>
              </a:rPr>
              <a:t> dan </a:t>
            </a:r>
            <a:r>
              <a:rPr lang="en-AU" dirty="0" err="1">
                <a:solidFill>
                  <a:schemeClr val="bg1"/>
                </a:solidFill>
              </a:rPr>
              <a:t>komunitas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dinamis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membudidayakan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mereka</a:t>
            </a:r>
            <a:r>
              <a:rPr lang="en-AU" dirty="0">
                <a:solidFill>
                  <a:schemeClr val="bg1"/>
                </a:solidFill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dirty="0" err="1">
                <a:solidFill>
                  <a:schemeClr val="bg1"/>
                </a:solidFill>
              </a:rPr>
              <a:t>Mulai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yang liar </a:t>
            </a:r>
            <a:r>
              <a:rPr lang="en-AU" dirty="0" err="1">
                <a:solidFill>
                  <a:schemeClr val="bg1"/>
                </a:solidFill>
              </a:rPr>
              <a:t>hingga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disempurnakan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klasik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hingga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kontemporer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ini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adalah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varietas</a:t>
            </a:r>
            <a:r>
              <a:rPr lang="en-AU" dirty="0">
                <a:solidFill>
                  <a:schemeClr val="bg1"/>
                </a:solidFill>
              </a:rPr>
              <a:t> yang, Anda </a:t>
            </a:r>
            <a:r>
              <a:rPr lang="en-AU" dirty="0" err="1">
                <a:solidFill>
                  <a:schemeClr val="bg1"/>
                </a:solidFill>
              </a:rPr>
              <a:t>tahu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memiliki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lebih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banyak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varietas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945F253A-A38A-494D-864E-6CD7A9972CA5}"/>
              </a:ext>
            </a:extLst>
          </p:cNvPr>
          <p:cNvSpPr txBox="1"/>
          <p:nvPr/>
        </p:nvSpPr>
        <p:spPr>
          <a:xfrm>
            <a:off x="422109" y="691899"/>
            <a:ext cx="10691812" cy="8797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400" b="1" spc="200" dirty="0">
                <a:solidFill>
                  <a:schemeClr val="bg1"/>
                </a:solidFill>
                <a:latin typeface="+mj-lt"/>
                <a:cs typeface="Hellix"/>
              </a:rPr>
              <a:t>SEBERAGAM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A9338A9-768B-4AA2-926A-4C2A1125A0D6}"/>
              </a:ext>
            </a:extLst>
          </p:cNvPr>
          <p:cNvSpPr txBox="1"/>
          <p:nvPr/>
        </p:nvSpPr>
        <p:spPr>
          <a:xfrm>
            <a:off x="422108" y="1515811"/>
            <a:ext cx="10691813" cy="8797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400" b="1" spc="400" dirty="0">
                <a:solidFill>
                  <a:schemeClr val="bg1"/>
                </a:solidFill>
                <a:latin typeface="+mj-lt"/>
                <a:cs typeface="Hellix"/>
              </a:rPr>
              <a:t>NEGARA </a:t>
            </a:r>
            <a:r>
              <a:rPr lang="en-AU" sz="6400" b="1" spc="400" dirty="0">
                <a:solidFill>
                  <a:schemeClr val="accent1"/>
                </a:solidFill>
                <a:latin typeface="+mj-lt"/>
                <a:cs typeface="Hellix"/>
              </a:rPr>
              <a:t>YANG</a:t>
            </a:r>
            <a:endParaRPr lang="en-AU" sz="6400" b="1" spc="400" dirty="0">
              <a:solidFill>
                <a:schemeClr val="bg1"/>
              </a:solidFill>
              <a:latin typeface="+mj-lt"/>
              <a:cs typeface="Hellix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CA9FCBE1-F6F5-4767-83BA-B921AAA3BC9A}"/>
              </a:ext>
            </a:extLst>
          </p:cNvPr>
          <p:cNvSpPr txBox="1"/>
          <p:nvPr/>
        </p:nvSpPr>
        <p:spPr>
          <a:xfrm>
            <a:off x="422109" y="2273049"/>
            <a:ext cx="6392348" cy="8797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400" b="1" spc="500" dirty="0">
                <a:solidFill>
                  <a:schemeClr val="accent1"/>
                </a:solidFill>
                <a:latin typeface="+mj-lt"/>
                <a:cs typeface="Hellix"/>
              </a:rPr>
              <a:t>MEMBUATNYA</a:t>
            </a:r>
          </a:p>
        </p:txBody>
      </p:sp>
    </p:spTree>
    <p:extLst>
      <p:ext uri="{BB962C8B-B14F-4D97-AF65-F5344CB8AC3E}">
        <p14:creationId xmlns:p14="http://schemas.microsoft.com/office/powerpoint/2010/main" val="2697273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831AF3A-D889-4ECF-BE88-EAD01527B5A4}"/>
              </a:ext>
            </a:extLst>
          </p:cNvPr>
          <p:cNvSpPr txBox="1">
            <a:spLocks/>
          </p:cNvSpPr>
          <p:nvPr/>
        </p:nvSpPr>
        <p:spPr>
          <a:xfrm>
            <a:off x="-109537" y="2055962"/>
            <a:ext cx="11006136" cy="124393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  <a:tabLst>
                <a:tab pos="1281430" algn="l"/>
                <a:tab pos="2681605" algn="l"/>
                <a:tab pos="4067810" algn="l"/>
                <a:tab pos="5422265" algn="l"/>
                <a:tab pos="7200265" algn="l"/>
                <a:tab pos="9970770" algn="l"/>
              </a:tabLst>
            </a:pPr>
            <a:r>
              <a:rPr lang="pt-BR" sz="11500" spc="300" dirty="0">
                <a:solidFill>
                  <a:srgbClr val="FFFFFF"/>
                </a:solidFill>
              </a:rPr>
              <a:t>Terima </a:t>
            </a:r>
            <a:r>
              <a:rPr lang="pt-BR" sz="11500" spc="300" dirty="0">
                <a:solidFill>
                  <a:schemeClr val="tx1"/>
                </a:solidFill>
              </a:rPr>
              <a:t>kasih</a:t>
            </a:r>
          </a:p>
        </p:txBody>
      </p:sp>
    </p:spTree>
    <p:extLst>
      <p:ext uri="{BB962C8B-B14F-4D97-AF65-F5344CB8AC3E}">
        <p14:creationId xmlns:p14="http://schemas.microsoft.com/office/powerpoint/2010/main" val="3925065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04C2A8-665F-41B8-BD06-1B6FB8EF83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087525C-1FD7-4EC6-8B3B-EB0366042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2558"/>
            <a:ext cx="5400674" cy="1461188"/>
          </a:xfrm>
        </p:spPr>
        <p:txBody>
          <a:bodyPr/>
          <a:lstStyle/>
          <a:p>
            <a:r>
              <a:rPr lang="en-AU" dirty="0">
                <a:solidFill>
                  <a:srgbClr val="F40000"/>
                </a:solidFill>
              </a:rPr>
              <a:t>JUDUL</a:t>
            </a:r>
            <a:r>
              <a:rPr lang="en-AU" dirty="0"/>
              <a:t> SLIDE ADA DI SINI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DD0960-9D49-4868-BB1A-FC0F5C6EFF82}"/>
              </a:ext>
            </a:extLst>
          </p:cNvPr>
          <p:cNvSpPr txBox="1">
            <a:spLocks/>
          </p:cNvSpPr>
          <p:nvPr/>
        </p:nvSpPr>
        <p:spPr>
          <a:xfrm>
            <a:off x="6000749" y="1076325"/>
            <a:ext cx="3600000" cy="6057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Masukkan teks di sini</a:t>
            </a:r>
          </a:p>
          <a:p>
            <a:r>
              <a:rPr lang="en-AU"/>
              <a:t>Masukkan teks di sini</a:t>
            </a:r>
          </a:p>
          <a:p>
            <a:r>
              <a:rPr lang="en-AU"/>
              <a:t>Masukkan teks di sini</a:t>
            </a:r>
          </a:p>
          <a:p>
            <a:r>
              <a:rPr lang="en-AU"/>
              <a:t>Masukkan teks di sini</a:t>
            </a:r>
          </a:p>
          <a:p>
            <a:r>
              <a:rPr lang="en-AU"/>
              <a:t>Masukkan teks di sini</a:t>
            </a:r>
          </a:p>
          <a:p>
            <a:r>
              <a:rPr lang="en-AU"/>
              <a:t>Masukkan teks di sini</a:t>
            </a:r>
          </a:p>
          <a:p>
            <a:r>
              <a:rPr lang="en-AU"/>
              <a:t>Masukkan teks di sini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324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4AE34E7-C999-4141-A0E9-2AF3140E96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6" b="98490" l="7930" r="89868">
                        <a14:foregroundMark x1="58150" y1="40534" x2="61674" y2="9408"/>
                        <a14:foregroundMark x1="61674" y1="9408" x2="48899" y2="20557"/>
                        <a14:foregroundMark x1="48899" y1="20557" x2="49780" y2="39141"/>
                        <a14:foregroundMark x1="59912" y1="7201" x2="36123" y2="13240"/>
                        <a14:foregroundMark x1="36123" y1="13240" x2="36123" y2="13937"/>
                        <a14:foregroundMark x1="39207" y1="6156" x2="59912" y2="6156"/>
                        <a14:foregroundMark x1="55066" y1="3252" x2="58150" y2="4413"/>
                        <a14:foregroundMark x1="7930" y1="49129" x2="11894" y2="51568"/>
                        <a14:foregroundMark x1="27753" y1="77120" x2="28194" y2="86992"/>
                        <a14:foregroundMark x1="28194" y1="86992" x2="50220" y2="93031"/>
                        <a14:foregroundMark x1="50220" y1="93031" x2="68282" y2="85714"/>
                        <a14:foregroundMark x1="68282" y1="85714" x2="61233" y2="76771"/>
                        <a14:foregroundMark x1="61233" y1="76771" x2="59471" y2="76190"/>
                        <a14:foregroundMark x1="42291" y1="15099" x2="42731" y2="23229"/>
                        <a14:foregroundMark x1="42731" y1="23229" x2="21586" y2="40534"/>
                        <a14:foregroundMark x1="21586" y1="40534" x2="18943" y2="45993"/>
                        <a14:foregroundMark x1="27313" y1="91173" x2="52423" y2="96051"/>
                        <a14:foregroundMark x1="52423" y1="96051" x2="77093" y2="94541"/>
                        <a14:foregroundMark x1="25991" y1="93612" x2="53304" y2="98490"/>
                        <a14:foregroundMark x1="53304" y1="98490" x2="58150" y2="98490"/>
                        <a14:foregroundMark x1="75771" y1="34030" x2="75771" y2="46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118" y="2127908"/>
            <a:ext cx="1292586" cy="4921487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7F40E79F-99B0-490C-B975-EB94F057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693" y="955910"/>
            <a:ext cx="5220000" cy="1399166"/>
          </a:xfrm>
        </p:spPr>
        <p:txBody>
          <a:bodyPr/>
          <a:lstStyle/>
          <a:p>
            <a:r>
              <a:rPr lang="en-AU" dirty="0" err="1"/>
              <a:t>Nama</a:t>
            </a:r>
            <a:r>
              <a:rPr lang="en-AU" dirty="0"/>
              <a:t> </a:t>
            </a:r>
            <a:r>
              <a:rPr lang="en-AU" dirty="0" err="1"/>
              <a:t>anggur</a:t>
            </a:r>
            <a:r>
              <a:rPr lang="en-AU" dirty="0"/>
              <a:t> </a:t>
            </a:r>
            <a:r>
              <a:rPr lang="en-AU" dirty="0" err="1"/>
              <a:t>ditulis</a:t>
            </a:r>
            <a:r>
              <a:rPr lang="en-AU" dirty="0"/>
              <a:t> di </a:t>
            </a:r>
            <a:r>
              <a:rPr lang="en-AU" dirty="0" err="1"/>
              <a:t>sini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F63FCEB-7C4B-40C3-8224-02303FD2D84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287695" y="2571758"/>
            <a:ext cx="5220000" cy="271413"/>
          </a:xfrm>
        </p:spPr>
        <p:txBody>
          <a:bodyPr/>
          <a:lstStyle/>
          <a:p>
            <a:r>
              <a:rPr lang="en-AU" dirty="0" err="1"/>
              <a:t>Lokasi</a:t>
            </a:r>
            <a:r>
              <a:rPr lang="en-AU" dirty="0"/>
              <a:t> </a:t>
            </a:r>
            <a:r>
              <a:rPr lang="en-AU" dirty="0" err="1"/>
              <a:t>ditulis</a:t>
            </a:r>
            <a:r>
              <a:rPr lang="en-AU" dirty="0"/>
              <a:t> di </a:t>
            </a:r>
            <a:r>
              <a:rPr lang="en-AU" dirty="0" err="1"/>
              <a:t>sini</a:t>
            </a:r>
            <a:endParaRPr lang="en-AU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238683-5AA5-4801-A48D-2798FBFB65B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287695" y="3286125"/>
            <a:ext cx="5220000" cy="3900230"/>
          </a:xfrm>
        </p:spPr>
        <p:txBody>
          <a:bodyPr/>
          <a:lstStyle/>
          <a:p>
            <a:r>
              <a:rPr lang="en-AU" dirty="0" err="1"/>
              <a:t>Informasi</a:t>
            </a:r>
            <a:r>
              <a:rPr lang="en-AU" dirty="0"/>
              <a:t> </a:t>
            </a:r>
            <a:r>
              <a:rPr lang="en-AU" dirty="0" err="1"/>
              <a:t>lainnya</a:t>
            </a:r>
            <a:r>
              <a:rPr lang="en-AU" dirty="0"/>
              <a:t> </a:t>
            </a:r>
            <a:r>
              <a:rPr lang="en-AU" dirty="0" err="1"/>
              <a:t>ditulis</a:t>
            </a:r>
            <a:r>
              <a:rPr lang="en-AU" dirty="0"/>
              <a:t> di </a:t>
            </a:r>
            <a:r>
              <a:rPr lang="en-AU" dirty="0" err="1"/>
              <a:t>sini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4586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127D26-E0EB-471D-AD8E-AEFC50155E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6" b="98490" l="7930" r="89868">
                        <a14:foregroundMark x1="58150" y1="40534" x2="61674" y2="9408"/>
                        <a14:foregroundMark x1="61674" y1="9408" x2="48899" y2="20557"/>
                        <a14:foregroundMark x1="48899" y1="20557" x2="49780" y2="39141"/>
                        <a14:foregroundMark x1="59912" y1="7201" x2="36123" y2="13240"/>
                        <a14:foregroundMark x1="36123" y1="13240" x2="36123" y2="13937"/>
                        <a14:foregroundMark x1="39207" y1="6156" x2="59912" y2="6156"/>
                        <a14:foregroundMark x1="55066" y1="3252" x2="58150" y2="4413"/>
                        <a14:foregroundMark x1="7930" y1="49129" x2="11894" y2="51568"/>
                        <a14:foregroundMark x1="27753" y1="77120" x2="28194" y2="86992"/>
                        <a14:foregroundMark x1="28194" y1="86992" x2="50220" y2="93031"/>
                        <a14:foregroundMark x1="50220" y1="93031" x2="68282" y2="85714"/>
                        <a14:foregroundMark x1="68282" y1="85714" x2="61233" y2="76771"/>
                        <a14:foregroundMark x1="61233" y1="76771" x2="59471" y2="76190"/>
                        <a14:foregroundMark x1="42291" y1="15099" x2="42731" y2="23229"/>
                        <a14:foregroundMark x1="42731" y1="23229" x2="21586" y2="40534"/>
                        <a14:foregroundMark x1="21586" y1="40534" x2="18943" y2="45993"/>
                        <a14:foregroundMark x1="27313" y1="91173" x2="52423" y2="96051"/>
                        <a14:foregroundMark x1="52423" y1="96051" x2="77093" y2="94541"/>
                        <a14:foregroundMark x1="25991" y1="93612" x2="53304" y2="98490"/>
                        <a14:foregroundMark x1="53304" y1="98490" x2="58150" y2="98490"/>
                        <a14:foregroundMark x1="75771" y1="34030" x2="75771" y2="46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118" y="2127908"/>
            <a:ext cx="1292586" cy="4921487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7F40E79F-99B0-490C-B975-EB94F057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693" y="955910"/>
            <a:ext cx="5220000" cy="1399166"/>
          </a:xfrm>
        </p:spPr>
        <p:txBody>
          <a:bodyPr/>
          <a:lstStyle/>
          <a:p>
            <a:r>
              <a:rPr lang="en-AU" dirty="0"/>
              <a:t>Tyrrell's Wines Winemaker's Selection Vat 8 Hunter </a:t>
            </a:r>
            <a:br>
              <a:rPr lang="en-AU" dirty="0"/>
            </a:br>
            <a:r>
              <a:rPr lang="en-AU" dirty="0"/>
              <a:t>Shiraz Cabernet 2014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F63FCEB-7C4B-40C3-8224-02303FD2D84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287695" y="2571758"/>
            <a:ext cx="5220000" cy="271413"/>
          </a:xfrm>
        </p:spPr>
        <p:txBody>
          <a:bodyPr/>
          <a:lstStyle/>
          <a:p>
            <a:r>
              <a:rPr lang="en-AU" dirty="0"/>
              <a:t>Hunter Valley, New South Wales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238683-5AA5-4801-A48D-2798FBFB65B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287695" y="3286125"/>
            <a:ext cx="5220000" cy="3900230"/>
          </a:xfrm>
        </p:spPr>
        <p:txBody>
          <a:bodyPr/>
          <a:lstStyle/>
          <a:p>
            <a:r>
              <a:rPr lang="en-AU" dirty="0"/>
              <a:t>95+ </a:t>
            </a:r>
            <a:r>
              <a:rPr lang="en-AU" dirty="0" err="1"/>
              <a:t>poin</a:t>
            </a:r>
            <a:r>
              <a:rPr lang="en-AU" dirty="0"/>
              <a:t> - Gary Walsh, Wine Front</a:t>
            </a:r>
          </a:p>
          <a:p>
            <a:r>
              <a:rPr lang="en-AU" dirty="0"/>
              <a:t>95 </a:t>
            </a:r>
            <a:r>
              <a:rPr lang="en-AU" dirty="0" err="1"/>
              <a:t>poin</a:t>
            </a:r>
            <a:r>
              <a:rPr lang="en-AU" dirty="0"/>
              <a:t> - www.jamessuckling.com</a:t>
            </a:r>
          </a:p>
          <a:p>
            <a:r>
              <a:rPr lang="en-AU" dirty="0"/>
              <a:t>4.5 </a:t>
            </a:r>
            <a:r>
              <a:rPr lang="en-AU" dirty="0" err="1"/>
              <a:t>dari</a:t>
            </a:r>
            <a:r>
              <a:rPr lang="en-AU" dirty="0"/>
              <a:t> 5 </a:t>
            </a:r>
            <a:r>
              <a:rPr lang="en-AU" dirty="0" err="1"/>
              <a:t>bintang</a:t>
            </a:r>
            <a:r>
              <a:rPr lang="en-AU" dirty="0"/>
              <a:t> - </a:t>
            </a:r>
            <a:r>
              <a:rPr lang="en-AU" dirty="0" err="1"/>
              <a:t>Winewise</a:t>
            </a:r>
            <a:r>
              <a:rPr lang="en-AU" dirty="0"/>
              <a:t> </a:t>
            </a:r>
          </a:p>
          <a:p>
            <a:r>
              <a:rPr lang="en-AU" dirty="0"/>
              <a:t>91 </a:t>
            </a:r>
            <a:r>
              <a:rPr lang="en-AU" dirty="0" err="1"/>
              <a:t>poin</a:t>
            </a:r>
            <a:r>
              <a:rPr lang="en-AU" dirty="0"/>
              <a:t> - Huon Hooke, The Real Review</a:t>
            </a:r>
          </a:p>
          <a:p>
            <a:r>
              <a:rPr lang="en-AU" dirty="0"/>
              <a:t>91 </a:t>
            </a:r>
            <a:r>
              <a:rPr lang="en-AU" dirty="0" err="1"/>
              <a:t>poin</a:t>
            </a:r>
            <a:r>
              <a:rPr lang="en-AU" dirty="0"/>
              <a:t> - National Liquor News</a:t>
            </a:r>
          </a:p>
          <a:p>
            <a:r>
              <a:rPr lang="en-AU" dirty="0"/>
              <a:t>1 </a:t>
            </a:r>
            <a:r>
              <a:rPr lang="en-AU" dirty="0" err="1"/>
              <a:t>medali</a:t>
            </a:r>
            <a:r>
              <a:rPr lang="en-AU" dirty="0"/>
              <a:t> </a:t>
            </a:r>
            <a:r>
              <a:rPr lang="en-AU" dirty="0" err="1"/>
              <a:t>emas</a:t>
            </a:r>
            <a:r>
              <a:rPr lang="en-AU" dirty="0"/>
              <a:t>, 9 </a:t>
            </a:r>
            <a:r>
              <a:rPr lang="en-AU" dirty="0" err="1"/>
              <a:t>medali</a:t>
            </a:r>
            <a:r>
              <a:rPr lang="en-AU" dirty="0"/>
              <a:t> </a:t>
            </a:r>
            <a:r>
              <a:rPr lang="en-AU" dirty="0" err="1"/>
              <a:t>perunggu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8100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9C8104-9EC4-40AD-8599-8D0326155390}"/>
              </a:ext>
            </a:extLst>
          </p:cNvPr>
          <p:cNvSpPr/>
          <p:nvPr/>
        </p:nvSpPr>
        <p:spPr>
          <a:xfrm>
            <a:off x="4859242" y="3641339"/>
            <a:ext cx="9717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FFFFFF"/>
                </a:solidFill>
                <a:latin typeface="Hellix" panose="00000500000000000000" pitchFamily="50" charset="0"/>
              </a:rPr>
              <a:t>The history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7EDFF17-E007-4CF5-9B45-AD6B0A8F0BA4}"/>
              </a:ext>
            </a:extLst>
          </p:cNvPr>
          <p:cNvSpPr txBox="1"/>
          <p:nvPr/>
        </p:nvSpPr>
        <p:spPr>
          <a:xfrm>
            <a:off x="393534" y="1930151"/>
            <a:ext cx="3387891" cy="47015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3200" b="1" dirty="0">
                <a:solidFill>
                  <a:schemeClr val="bg1"/>
                </a:solidFill>
                <a:latin typeface="+mj-lt"/>
                <a:cs typeface="Hellix"/>
              </a:rPr>
              <a:t>SEJARAH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548D8AF-ED4E-462B-94D8-B78EFBF9B442}"/>
              </a:ext>
            </a:extLst>
          </p:cNvPr>
          <p:cNvSpPr txBox="1"/>
          <p:nvPr/>
        </p:nvSpPr>
        <p:spPr>
          <a:xfrm>
            <a:off x="393534" y="2790409"/>
            <a:ext cx="3387891" cy="47015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3200" b="1" spc="100" dirty="0">
                <a:solidFill>
                  <a:schemeClr val="bg1"/>
                </a:solidFill>
                <a:latin typeface="+mj-lt"/>
                <a:cs typeface="Hellix"/>
              </a:rPr>
              <a:t>DI AUSTRALIA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ABD57DE4-FB75-4223-98F5-B4CC8A96B8BA}"/>
              </a:ext>
            </a:extLst>
          </p:cNvPr>
          <p:cNvSpPr txBox="1"/>
          <p:nvPr/>
        </p:nvSpPr>
        <p:spPr>
          <a:xfrm>
            <a:off x="593559" y="2362201"/>
            <a:ext cx="2987840" cy="47015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3200" b="1" dirty="0">
                <a:solidFill>
                  <a:schemeClr val="bg1"/>
                </a:solidFill>
                <a:latin typeface="+mj-lt"/>
                <a:cs typeface="Hellix"/>
              </a:rPr>
              <a:t>CHARDONNAY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F2842D-634D-4EF2-8D0E-F592E0B44F7B}"/>
              </a:ext>
            </a:extLst>
          </p:cNvPr>
          <p:cNvSpPr txBox="1"/>
          <p:nvPr/>
        </p:nvSpPr>
        <p:spPr>
          <a:xfrm>
            <a:off x="2971799" y="4314825"/>
            <a:ext cx="2762252" cy="5429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5000" b="1" dirty="0"/>
              <a:t>1820an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3F3D3-3757-47C1-A222-9109CC444041}"/>
              </a:ext>
            </a:extLst>
          </p:cNvPr>
          <p:cNvSpPr txBox="1"/>
          <p:nvPr/>
        </p:nvSpPr>
        <p:spPr>
          <a:xfrm>
            <a:off x="3505201" y="5600700"/>
            <a:ext cx="2124074" cy="10233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AU" sz="1400" dirty="0"/>
              <a:t>Chardonnay </a:t>
            </a:r>
            <a:r>
              <a:rPr lang="en-AU" sz="1400" dirty="0" err="1"/>
              <a:t>adalah</a:t>
            </a:r>
            <a:r>
              <a:rPr lang="en-AU" sz="1400" dirty="0"/>
              <a:t> </a:t>
            </a:r>
            <a:r>
              <a:rPr lang="en-AU" sz="1400" dirty="0" err="1"/>
              <a:t>salah</a:t>
            </a:r>
            <a:r>
              <a:rPr lang="en-AU" sz="1400" dirty="0"/>
              <a:t> </a:t>
            </a:r>
            <a:r>
              <a:rPr lang="en-AU" sz="1400" dirty="0" err="1"/>
              <a:t>satu</a:t>
            </a:r>
            <a:r>
              <a:rPr lang="en-AU" sz="1400" dirty="0"/>
              <a:t> </a:t>
            </a:r>
            <a:r>
              <a:rPr lang="en-AU" sz="1400" dirty="0" err="1"/>
              <a:t>varietas</a:t>
            </a:r>
            <a:r>
              <a:rPr lang="en-AU" sz="1400" dirty="0"/>
              <a:t> </a:t>
            </a:r>
            <a:r>
              <a:rPr lang="en-AU" sz="1400" dirty="0" err="1"/>
              <a:t>asli</a:t>
            </a:r>
            <a:r>
              <a:rPr lang="en-AU" sz="1400" dirty="0"/>
              <a:t> yang </a:t>
            </a:r>
            <a:r>
              <a:rPr lang="en-AU" sz="1400" dirty="0" err="1"/>
              <a:t>dibawa</a:t>
            </a:r>
            <a:r>
              <a:rPr lang="en-AU" sz="1400" dirty="0"/>
              <a:t> </a:t>
            </a:r>
            <a:r>
              <a:rPr lang="en-AU" sz="1400" dirty="0" err="1"/>
              <a:t>ke</a:t>
            </a:r>
            <a:r>
              <a:rPr lang="en-AU" sz="1400" dirty="0"/>
              <a:t> Australia </a:t>
            </a:r>
            <a:r>
              <a:rPr lang="en-AU" sz="1400" dirty="0" err="1"/>
              <a:t>dan</a:t>
            </a:r>
            <a:r>
              <a:rPr lang="en-AU" sz="1400" dirty="0"/>
              <a:t> </a:t>
            </a:r>
            <a:r>
              <a:rPr lang="en-AU" sz="1400" dirty="0" err="1"/>
              <a:t>tumbuh</a:t>
            </a:r>
            <a:r>
              <a:rPr lang="en-AU" sz="1400" dirty="0"/>
              <a:t> </a:t>
            </a:r>
            <a:r>
              <a:rPr lang="en-AU" sz="1400" dirty="0" err="1"/>
              <a:t>subur</a:t>
            </a:r>
            <a:r>
              <a:rPr lang="en-AU" sz="1400" dirty="0"/>
              <a:t> di </a:t>
            </a:r>
            <a:r>
              <a:rPr lang="en-AU" sz="1400" dirty="0" err="1"/>
              <a:t>iklim</a:t>
            </a:r>
            <a:r>
              <a:rPr lang="en-AU" sz="1400" dirty="0"/>
              <a:t> yang </a:t>
            </a:r>
            <a:r>
              <a:rPr lang="en-AU" sz="1400" dirty="0" err="1"/>
              <a:t>hangat</a:t>
            </a:r>
            <a:r>
              <a:rPr lang="en-AU" sz="1400" dirty="0"/>
              <a:t> </a:t>
            </a:r>
            <a:r>
              <a:rPr lang="en-AU" sz="1400" dirty="0" err="1"/>
              <a:t>dan</a:t>
            </a:r>
            <a:r>
              <a:rPr lang="en-AU" sz="1400" dirty="0"/>
              <a:t> </a:t>
            </a:r>
            <a:r>
              <a:rPr lang="en-AU" sz="1400" dirty="0" err="1"/>
              <a:t>kering</a:t>
            </a:r>
            <a:r>
              <a:rPr lang="en-AU" sz="14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3ADDDD-07C7-4761-9076-3ADEE1D4DADA}"/>
              </a:ext>
            </a:extLst>
          </p:cNvPr>
          <p:cNvSpPr txBox="1"/>
          <p:nvPr/>
        </p:nvSpPr>
        <p:spPr>
          <a:xfrm>
            <a:off x="6515100" y="5600699"/>
            <a:ext cx="2486023" cy="1432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AU" sz="1400" dirty="0" err="1"/>
              <a:t>Potongan</a:t>
            </a:r>
            <a:r>
              <a:rPr lang="en-AU" sz="1400" dirty="0"/>
              <a:t> Chardonnay </a:t>
            </a:r>
            <a:r>
              <a:rPr lang="en-AU" sz="1400" dirty="0" err="1"/>
              <a:t>dari</a:t>
            </a:r>
            <a:r>
              <a:rPr lang="en-AU" sz="1400" dirty="0"/>
              <a:t> Perkebunan </a:t>
            </a:r>
            <a:r>
              <a:rPr lang="en-AU" sz="1400" dirty="0" err="1"/>
              <a:t>anggur</a:t>
            </a:r>
            <a:r>
              <a:rPr lang="en-AU" sz="1400" dirty="0"/>
              <a:t> </a:t>
            </a:r>
            <a:r>
              <a:rPr lang="en-AU" sz="1400" dirty="0" err="1"/>
              <a:t>Kaluna</a:t>
            </a:r>
            <a:r>
              <a:rPr lang="en-AU" sz="1400" dirty="0"/>
              <a:t> di area Fairfield di Sydney </a:t>
            </a:r>
            <a:r>
              <a:rPr lang="en-AU" sz="1400" dirty="0" err="1"/>
              <a:t>diberikan</a:t>
            </a:r>
            <a:r>
              <a:rPr lang="en-AU" sz="1400" dirty="0"/>
              <a:t> </a:t>
            </a:r>
            <a:r>
              <a:rPr lang="en-AU" sz="1400" dirty="0" err="1"/>
              <a:t>kepada</a:t>
            </a:r>
            <a:r>
              <a:rPr lang="en-AU" sz="1400" dirty="0"/>
              <a:t> </a:t>
            </a:r>
            <a:r>
              <a:rPr lang="en-AU" sz="1400" dirty="0" err="1"/>
              <a:t>anggota</a:t>
            </a:r>
            <a:r>
              <a:rPr lang="en-AU" sz="1400" dirty="0"/>
              <a:t> </a:t>
            </a:r>
            <a:r>
              <a:rPr lang="en-AU" sz="1400" dirty="0" err="1"/>
              <a:t>keluarga</a:t>
            </a:r>
            <a:r>
              <a:rPr lang="en-AU" sz="1400" dirty="0"/>
              <a:t> Roth, yang </a:t>
            </a:r>
            <a:r>
              <a:rPr lang="en-AU" sz="1400" dirty="0" err="1"/>
              <a:t>menanamnya</a:t>
            </a:r>
            <a:r>
              <a:rPr lang="en-AU" sz="1400" dirty="0"/>
              <a:t> di </a:t>
            </a:r>
            <a:r>
              <a:rPr lang="en-AU" sz="1400" dirty="0" err="1"/>
              <a:t>perkebunan</a:t>
            </a:r>
            <a:r>
              <a:rPr lang="en-AU" sz="1400" dirty="0"/>
              <a:t> </a:t>
            </a:r>
            <a:r>
              <a:rPr lang="en-AU" sz="1400" dirty="0" err="1"/>
              <a:t>anggur</a:t>
            </a:r>
            <a:r>
              <a:rPr lang="en-AU" sz="1400" dirty="0"/>
              <a:t> </a:t>
            </a:r>
            <a:r>
              <a:rPr lang="en-AU" sz="1400" dirty="0" err="1"/>
              <a:t>Craigmoor</a:t>
            </a:r>
            <a:r>
              <a:rPr lang="en-AU" sz="1400" dirty="0"/>
              <a:t> di Mudgee.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859479-85C0-4435-B2B0-0025954F5040}"/>
              </a:ext>
            </a:extLst>
          </p:cNvPr>
          <p:cNvSpPr txBox="1"/>
          <p:nvPr/>
        </p:nvSpPr>
        <p:spPr>
          <a:xfrm>
            <a:off x="3047999" y="4914900"/>
            <a:ext cx="2686052" cy="5619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5000" b="1" dirty="0"/>
              <a:t>–1830an</a:t>
            </a:r>
            <a:endParaRPr lang="en-AU" sz="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2947D8-404A-48C7-A735-5CA9B342EE5D}"/>
              </a:ext>
            </a:extLst>
          </p:cNvPr>
          <p:cNvSpPr txBox="1"/>
          <p:nvPr/>
        </p:nvSpPr>
        <p:spPr>
          <a:xfrm>
            <a:off x="6286499" y="4705350"/>
            <a:ext cx="2457452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1918</a:t>
            </a:r>
            <a:endParaRPr lang="en-AU" sz="75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BC152-27E7-40B1-A757-60CCDB4557AD}"/>
              </a:ext>
            </a:extLst>
          </p:cNvPr>
          <p:cNvSpPr txBox="1"/>
          <p:nvPr/>
        </p:nvSpPr>
        <p:spPr>
          <a:xfrm>
            <a:off x="4486274" y="1590675"/>
            <a:ext cx="2457452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1908</a:t>
            </a:r>
            <a:endParaRPr lang="en-AU" sz="7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C1679A-387B-4791-B1B3-255AB1FBD981}"/>
              </a:ext>
            </a:extLst>
          </p:cNvPr>
          <p:cNvSpPr txBox="1"/>
          <p:nvPr/>
        </p:nvSpPr>
        <p:spPr>
          <a:xfrm>
            <a:off x="8406772" y="2418337"/>
            <a:ext cx="1910364" cy="1432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AU" sz="1400" dirty="0" err="1"/>
              <a:t>Potongan</a:t>
            </a:r>
            <a:r>
              <a:rPr lang="en-AU" sz="1400" dirty="0"/>
              <a:t> </a:t>
            </a:r>
            <a:r>
              <a:rPr lang="en-AU" sz="1400" dirty="0" err="1"/>
              <a:t>akar</a:t>
            </a:r>
            <a:r>
              <a:rPr lang="en-AU" sz="1400" dirty="0"/>
              <a:t> </a:t>
            </a:r>
            <a:r>
              <a:rPr lang="en-AU" sz="1400" dirty="0" err="1"/>
              <a:t>Craigmoor</a:t>
            </a:r>
            <a:r>
              <a:rPr lang="en-AU" sz="1400" dirty="0"/>
              <a:t> </a:t>
            </a:r>
            <a:r>
              <a:rPr lang="en-AU" sz="1400" dirty="0" err="1"/>
              <a:t>diidentifikasi</a:t>
            </a:r>
            <a:r>
              <a:rPr lang="en-AU" sz="1400" dirty="0"/>
              <a:t> </a:t>
            </a:r>
            <a:r>
              <a:rPr lang="en-AU" sz="1400" dirty="0" err="1"/>
              <a:t>sebagai</a:t>
            </a:r>
            <a:r>
              <a:rPr lang="en-AU" sz="1400" dirty="0"/>
              <a:t> salah </a:t>
            </a:r>
            <a:r>
              <a:rPr lang="en-AU" sz="1400" dirty="0" err="1"/>
              <a:t>satu</a:t>
            </a:r>
            <a:r>
              <a:rPr lang="en-AU" sz="1400" dirty="0"/>
              <a:t> </a:t>
            </a:r>
            <a:r>
              <a:rPr lang="en-AU" sz="1400" dirty="0" err="1"/>
              <a:t>klon</a:t>
            </a:r>
            <a:r>
              <a:rPr lang="en-AU" sz="1400" dirty="0"/>
              <a:t> Chardonnay </a:t>
            </a:r>
            <a:r>
              <a:rPr lang="en-AU" sz="1400" dirty="0" err="1"/>
              <a:t>terbaik</a:t>
            </a:r>
            <a:r>
              <a:rPr lang="en-AU" sz="1400" dirty="0"/>
              <a:t> yang </a:t>
            </a:r>
            <a:r>
              <a:rPr lang="en-AU" sz="1400" dirty="0" err="1"/>
              <a:t>berada</a:t>
            </a:r>
            <a:r>
              <a:rPr lang="en-AU" sz="1400" dirty="0"/>
              <a:t> di Australia </a:t>
            </a:r>
            <a:r>
              <a:rPr lang="en-AU" sz="1400" dirty="0" err="1"/>
              <a:t>dengan</a:t>
            </a:r>
            <a:r>
              <a:rPr lang="en-AU" sz="1400" dirty="0"/>
              <a:t> </a:t>
            </a:r>
            <a:r>
              <a:rPr lang="en-AU" sz="1400" dirty="0" err="1"/>
              <a:t>asal</a:t>
            </a:r>
            <a:r>
              <a:rPr lang="en-AU" sz="1400" dirty="0"/>
              <a:t> </a:t>
            </a:r>
            <a:r>
              <a:rPr lang="en-AU" sz="1400" dirty="0" err="1"/>
              <a:t>muasal</a:t>
            </a:r>
            <a:r>
              <a:rPr lang="en-AU" sz="1400" dirty="0"/>
              <a:t> </a:t>
            </a:r>
            <a:r>
              <a:rPr lang="en-AU" sz="1400" dirty="0" err="1"/>
              <a:t>dari</a:t>
            </a:r>
            <a:r>
              <a:rPr lang="en-AU" sz="1400" dirty="0"/>
              <a:t> </a:t>
            </a:r>
            <a:r>
              <a:rPr lang="en-AU" sz="1400" dirty="0" err="1"/>
              <a:t>Eropa</a:t>
            </a:r>
            <a:r>
              <a:rPr lang="en-AU" sz="14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897B00-2426-4B19-97FE-514516E612C3}"/>
              </a:ext>
            </a:extLst>
          </p:cNvPr>
          <p:cNvSpPr txBox="1"/>
          <p:nvPr/>
        </p:nvSpPr>
        <p:spPr>
          <a:xfrm>
            <a:off x="7724774" y="1590675"/>
            <a:ext cx="2457452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1969</a:t>
            </a:r>
            <a:endParaRPr lang="en-AU" sz="75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028141-1157-4BA2-BA06-4413CD99FFCA}"/>
              </a:ext>
            </a:extLst>
          </p:cNvPr>
          <p:cNvSpPr txBox="1"/>
          <p:nvPr/>
        </p:nvSpPr>
        <p:spPr>
          <a:xfrm>
            <a:off x="5137356" y="2381752"/>
            <a:ext cx="2635544" cy="1432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AU" sz="1400" dirty="0" err="1"/>
              <a:t>Kebun</a:t>
            </a:r>
            <a:r>
              <a:rPr lang="en-AU" sz="1400" dirty="0"/>
              <a:t> </a:t>
            </a:r>
            <a:r>
              <a:rPr lang="en-AU" sz="1400" dirty="0" err="1"/>
              <a:t>anggur</a:t>
            </a:r>
            <a:r>
              <a:rPr lang="en-AU" sz="1400" dirty="0"/>
              <a:t> </a:t>
            </a:r>
            <a:r>
              <a:rPr lang="en-AU" sz="1400" dirty="0" err="1"/>
              <a:t>eksperimental</a:t>
            </a:r>
            <a:r>
              <a:rPr lang="en-AU" sz="1400" dirty="0"/>
              <a:t> </a:t>
            </a:r>
            <a:r>
              <a:rPr lang="en-AU" sz="1400" dirty="0" err="1"/>
              <a:t>Penfold</a:t>
            </a:r>
            <a:r>
              <a:rPr lang="en-AU" sz="1400" dirty="0"/>
              <a:t> (</a:t>
            </a:r>
            <a:r>
              <a:rPr lang="en-AU" sz="1400" dirty="0" err="1"/>
              <a:t>sekarang</a:t>
            </a:r>
            <a:r>
              <a:rPr lang="en-AU" sz="1400" dirty="0"/>
              <a:t> </a:t>
            </a:r>
            <a:r>
              <a:rPr lang="en-AU" sz="1400" dirty="0" err="1"/>
              <a:t>bernama</a:t>
            </a:r>
            <a:r>
              <a:rPr lang="en-AU" sz="1400" dirty="0"/>
              <a:t> </a:t>
            </a:r>
            <a:r>
              <a:rPr lang="en-AU" sz="1400" dirty="0" err="1"/>
              <a:t>kebun</a:t>
            </a:r>
            <a:r>
              <a:rPr lang="en-AU" sz="1400" dirty="0"/>
              <a:t> </a:t>
            </a:r>
            <a:r>
              <a:rPr lang="en-AU" sz="1400" dirty="0" err="1"/>
              <a:t>anggur</a:t>
            </a:r>
            <a:r>
              <a:rPr lang="en-AU" sz="1400" dirty="0"/>
              <a:t> HVD Tyrell) </a:t>
            </a:r>
            <a:r>
              <a:rPr lang="en-AU" sz="1400" dirty="0" err="1"/>
              <a:t>ditanam</a:t>
            </a:r>
            <a:r>
              <a:rPr lang="en-AU" sz="1400" dirty="0"/>
              <a:t> di Hunter Valley, </a:t>
            </a:r>
            <a:r>
              <a:rPr lang="en-AU" sz="1400" dirty="0" err="1"/>
              <a:t>dan</a:t>
            </a:r>
            <a:r>
              <a:rPr lang="en-AU" sz="1400" dirty="0"/>
              <a:t> </a:t>
            </a:r>
            <a:r>
              <a:rPr lang="en-AU" sz="1400" dirty="0" err="1"/>
              <a:t>saat</a:t>
            </a:r>
            <a:r>
              <a:rPr lang="en-AU" sz="1400" dirty="0"/>
              <a:t> </a:t>
            </a:r>
            <a:r>
              <a:rPr lang="en-AU" sz="1400" dirty="0" err="1"/>
              <a:t>ini</a:t>
            </a:r>
            <a:r>
              <a:rPr lang="en-AU" sz="1400" dirty="0"/>
              <a:t> </a:t>
            </a:r>
            <a:r>
              <a:rPr lang="en-AU" sz="1400" dirty="0" err="1"/>
              <a:t>merupakan</a:t>
            </a:r>
            <a:r>
              <a:rPr lang="en-AU" sz="1400" dirty="0"/>
              <a:t> </a:t>
            </a:r>
            <a:r>
              <a:rPr lang="en-AU" sz="1400" dirty="0" err="1"/>
              <a:t>perkebunan</a:t>
            </a:r>
            <a:r>
              <a:rPr lang="en-AU" sz="1400" dirty="0"/>
              <a:t> </a:t>
            </a:r>
            <a:r>
              <a:rPr lang="en-AU" sz="1400" dirty="0" err="1"/>
              <a:t>anggur</a:t>
            </a:r>
            <a:r>
              <a:rPr lang="en-AU" sz="1400" dirty="0"/>
              <a:t> Chardonnay </a:t>
            </a:r>
            <a:r>
              <a:rPr lang="en-AU" sz="1400" dirty="0" err="1"/>
              <a:t>tertua</a:t>
            </a:r>
            <a:r>
              <a:rPr lang="en-AU" sz="1400" dirty="0"/>
              <a:t> di </a:t>
            </a:r>
            <a:r>
              <a:rPr lang="en-AU" sz="1400" dirty="0" err="1"/>
              <a:t>dunia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4200523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6444E0-D0BB-41C3-9782-7CC695379C7A}"/>
              </a:ext>
            </a:extLst>
          </p:cNvPr>
          <p:cNvSpPr txBox="1"/>
          <p:nvPr/>
        </p:nvSpPr>
        <p:spPr>
          <a:xfrm>
            <a:off x="1352551" y="2486024"/>
            <a:ext cx="2238376" cy="1114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sz="1400" dirty="0" err="1"/>
              <a:t>Pilihan</a:t>
            </a:r>
            <a:r>
              <a:rPr lang="en-AU" sz="1400" dirty="0"/>
              <a:t> </a:t>
            </a:r>
            <a:r>
              <a:rPr lang="en-AU" sz="1400" dirty="0" err="1"/>
              <a:t>konsumen</a:t>
            </a:r>
            <a:r>
              <a:rPr lang="en-AU" sz="1400" dirty="0"/>
              <a:t> </a:t>
            </a:r>
            <a:r>
              <a:rPr lang="en-AU" sz="1400" dirty="0" err="1"/>
              <a:t>bergeser</a:t>
            </a:r>
            <a:r>
              <a:rPr lang="en-AU" sz="1400" dirty="0"/>
              <a:t> </a:t>
            </a:r>
            <a:r>
              <a:rPr lang="en-AU" sz="1400" dirty="0" err="1"/>
              <a:t>ke</a:t>
            </a:r>
            <a:r>
              <a:rPr lang="en-AU" sz="1400" dirty="0"/>
              <a:t> </a:t>
            </a:r>
            <a:r>
              <a:rPr lang="en-AU" sz="1400" i="1" dirty="0"/>
              <a:t>table wine</a:t>
            </a:r>
            <a:r>
              <a:rPr lang="en-AU" sz="1400" dirty="0"/>
              <a:t>, </a:t>
            </a:r>
            <a:r>
              <a:rPr lang="en-AU" sz="1400" dirty="0" err="1"/>
              <a:t>dengan</a:t>
            </a:r>
            <a:r>
              <a:rPr lang="en-AU" sz="1400" dirty="0"/>
              <a:t> </a:t>
            </a:r>
            <a:r>
              <a:rPr lang="en-AU" sz="1400" dirty="0" err="1"/>
              <a:t>gaya-gaya</a:t>
            </a:r>
            <a:r>
              <a:rPr lang="en-AU" sz="1400" dirty="0"/>
              <a:t> </a:t>
            </a:r>
            <a:r>
              <a:rPr lang="en-AU" sz="1400" dirty="0" err="1"/>
              <a:t>baru</a:t>
            </a:r>
            <a:r>
              <a:rPr lang="en-AU" sz="1400" dirty="0"/>
              <a:t> yang </a:t>
            </a:r>
            <a:r>
              <a:rPr lang="en-AU" sz="1400" dirty="0" err="1"/>
              <a:t>diproduksi</a:t>
            </a:r>
            <a:r>
              <a:rPr lang="en-AU" sz="1400" dirty="0"/>
              <a:t>, </a:t>
            </a:r>
            <a:r>
              <a:rPr lang="en-AU" sz="1400" dirty="0" err="1"/>
              <a:t>termasuk</a:t>
            </a:r>
            <a:r>
              <a:rPr lang="en-AU" sz="1400" dirty="0"/>
              <a:t> Tyrrell’s Vat 47 Chardonnay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C2F12-E379-4FB6-A7C0-4DC16F3856D9}"/>
              </a:ext>
            </a:extLst>
          </p:cNvPr>
          <p:cNvSpPr txBox="1"/>
          <p:nvPr/>
        </p:nvSpPr>
        <p:spPr>
          <a:xfrm>
            <a:off x="704849" y="1590675"/>
            <a:ext cx="326531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1970an</a:t>
            </a:r>
            <a:endParaRPr lang="en-AU" sz="7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E6BE0-78C0-4032-A945-E842516BA5CF}"/>
              </a:ext>
            </a:extLst>
          </p:cNvPr>
          <p:cNvSpPr txBox="1"/>
          <p:nvPr/>
        </p:nvSpPr>
        <p:spPr>
          <a:xfrm>
            <a:off x="8256898" y="2495549"/>
            <a:ext cx="2434916" cy="12280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AU" sz="1400" dirty="0" err="1"/>
              <a:t>Sebuah</a:t>
            </a:r>
            <a:r>
              <a:rPr lang="en-AU" sz="1400" dirty="0"/>
              <a:t> Chardonnay  </a:t>
            </a:r>
            <a:r>
              <a:rPr lang="en-AU" sz="1400" dirty="0" err="1"/>
              <a:t>gaya</a:t>
            </a:r>
            <a:r>
              <a:rPr lang="en-AU" sz="1400" dirty="0"/>
              <a:t> </a:t>
            </a:r>
            <a:r>
              <a:rPr lang="en-AU" sz="1400" dirty="0" err="1"/>
              <a:t>baru</a:t>
            </a:r>
            <a:r>
              <a:rPr lang="en-AU" sz="1400" dirty="0"/>
              <a:t> </a:t>
            </a:r>
            <a:r>
              <a:rPr lang="en-AU" sz="1400" dirty="0" err="1"/>
              <a:t>memasuki</a:t>
            </a:r>
            <a:r>
              <a:rPr lang="en-AU" sz="1400" dirty="0"/>
              <a:t> </a:t>
            </a:r>
            <a:r>
              <a:rPr lang="en-AU" sz="1400" dirty="0" err="1"/>
              <a:t>pasaran</a:t>
            </a:r>
            <a:r>
              <a:rPr lang="en-AU" sz="1400" dirty="0"/>
              <a:t> </a:t>
            </a:r>
            <a:r>
              <a:rPr lang="en-AU" sz="1400" dirty="0" err="1"/>
              <a:t>anggur</a:t>
            </a:r>
            <a:r>
              <a:rPr lang="en-AU" sz="1400" dirty="0"/>
              <a:t>. </a:t>
            </a:r>
            <a:r>
              <a:rPr lang="en-AU" sz="1400" dirty="0" err="1"/>
              <a:t>Anggur</a:t>
            </a:r>
            <a:r>
              <a:rPr lang="en-AU" sz="1400" dirty="0"/>
              <a:t> </a:t>
            </a:r>
            <a:r>
              <a:rPr lang="en-AU" sz="1400" dirty="0" err="1"/>
              <a:t>ini</a:t>
            </a:r>
            <a:r>
              <a:rPr lang="en-AU" sz="1400" dirty="0"/>
              <a:t> </a:t>
            </a:r>
            <a:r>
              <a:rPr lang="en-GB" sz="1400" dirty="0" err="1"/>
              <a:t>disimpan</a:t>
            </a:r>
            <a:r>
              <a:rPr lang="en-GB" sz="1400" dirty="0"/>
              <a:t> </a:t>
            </a:r>
            <a:r>
              <a:rPr lang="en-GB" sz="1400" dirty="0" err="1"/>
              <a:t>dalam</a:t>
            </a:r>
            <a:r>
              <a:rPr lang="en-GB" sz="1400" dirty="0"/>
              <a:t> </a:t>
            </a:r>
            <a:r>
              <a:rPr lang="en-US" sz="1400" i="1" dirty="0" err="1"/>
              <a:t>barel</a:t>
            </a:r>
            <a:r>
              <a:rPr lang="en-US" sz="1400" i="1" dirty="0"/>
              <a:t> </a:t>
            </a:r>
            <a:r>
              <a:rPr lang="en-US" sz="1400" i="1" dirty="0" err="1"/>
              <a:t>kayu</a:t>
            </a:r>
            <a:r>
              <a:rPr lang="en-US" sz="1400" dirty="0"/>
              <a:t>,</a:t>
            </a:r>
            <a:r>
              <a:rPr lang="en-AU" sz="1400" dirty="0"/>
              <a:t>kaya dan </a:t>
            </a:r>
            <a:r>
              <a:rPr lang="en-AU" sz="1400" dirty="0" err="1"/>
              <a:t>berwarna</a:t>
            </a:r>
            <a:r>
              <a:rPr lang="en-AU" sz="1400" dirty="0"/>
              <a:t> </a:t>
            </a:r>
            <a:r>
              <a:rPr lang="en-AU" sz="1400" dirty="0" err="1"/>
              <a:t>kuning</a:t>
            </a:r>
            <a:r>
              <a:rPr lang="en-AU" sz="1400" dirty="0"/>
              <a:t> </a:t>
            </a:r>
            <a:r>
              <a:rPr lang="en-AU" sz="1400" dirty="0" err="1"/>
              <a:t>terang</a:t>
            </a:r>
            <a:r>
              <a:rPr lang="en-AU" sz="1400" dirty="0"/>
              <a:t> – ‘</a:t>
            </a:r>
            <a:r>
              <a:rPr lang="en-AU" sz="1400" dirty="0" err="1"/>
              <a:t>cahaya</a:t>
            </a:r>
            <a:r>
              <a:rPr lang="en-AU" sz="1400" dirty="0"/>
              <a:t> </a:t>
            </a:r>
            <a:r>
              <a:rPr lang="en-AU" sz="1400" dirty="0" err="1"/>
              <a:t>matahari</a:t>
            </a:r>
            <a:r>
              <a:rPr lang="en-AU" sz="1400" dirty="0"/>
              <a:t> </a:t>
            </a:r>
            <a:r>
              <a:rPr lang="en-AU" sz="1400" dirty="0" err="1"/>
              <a:t>dalam</a:t>
            </a:r>
            <a:r>
              <a:rPr lang="en-AU" sz="1400" dirty="0"/>
              <a:t> </a:t>
            </a:r>
            <a:r>
              <a:rPr lang="en-AU" sz="1400" dirty="0" err="1"/>
              <a:t>botol</a:t>
            </a:r>
            <a:r>
              <a:rPr lang="en-AU" sz="1400" dirty="0"/>
              <a:t>’.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30D8D7-718B-40F6-8293-3FD400D2156C}"/>
              </a:ext>
            </a:extLst>
          </p:cNvPr>
          <p:cNvSpPr txBox="1"/>
          <p:nvPr/>
        </p:nvSpPr>
        <p:spPr>
          <a:xfrm>
            <a:off x="7858123" y="1724025"/>
            <a:ext cx="2733677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6000" b="1" dirty="0"/>
              <a:t>1980an</a:t>
            </a:r>
            <a:endParaRPr lang="en-AU" sz="6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78FA5D-D82F-44E9-B14E-857C02923E08}"/>
              </a:ext>
            </a:extLst>
          </p:cNvPr>
          <p:cNvSpPr txBox="1"/>
          <p:nvPr/>
        </p:nvSpPr>
        <p:spPr>
          <a:xfrm>
            <a:off x="7905749" y="1343025"/>
            <a:ext cx="2686052" cy="3333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3400" b="1" dirty="0"/>
              <a:t>AWAL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6E7063-9EFE-4167-B164-CC2802FA47DB}"/>
              </a:ext>
            </a:extLst>
          </p:cNvPr>
          <p:cNvSpPr txBox="1"/>
          <p:nvPr/>
        </p:nvSpPr>
        <p:spPr>
          <a:xfrm>
            <a:off x="5143501" y="2895600"/>
            <a:ext cx="2276474" cy="8667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sz="1400" dirty="0" err="1"/>
              <a:t>Pembuat</a:t>
            </a:r>
            <a:r>
              <a:rPr lang="en-AU" sz="1400" dirty="0"/>
              <a:t> </a:t>
            </a:r>
            <a:r>
              <a:rPr lang="en-AU" sz="1400" dirty="0" err="1"/>
              <a:t>anggur</a:t>
            </a:r>
            <a:r>
              <a:rPr lang="en-AU" sz="1400" dirty="0"/>
              <a:t> </a:t>
            </a:r>
            <a:r>
              <a:rPr lang="en-AU" sz="1400" dirty="0" err="1"/>
              <a:t>bernama</a:t>
            </a:r>
            <a:r>
              <a:rPr lang="en-AU" sz="1400" dirty="0"/>
              <a:t> Brian </a:t>
            </a:r>
            <a:r>
              <a:rPr lang="en-AU" sz="1400" dirty="0" err="1"/>
              <a:t>Croser</a:t>
            </a:r>
            <a:r>
              <a:rPr lang="en-AU" sz="1400" dirty="0"/>
              <a:t> </a:t>
            </a:r>
            <a:r>
              <a:rPr lang="en-AU" sz="1400" dirty="0" err="1"/>
              <a:t>menanam</a:t>
            </a:r>
            <a:r>
              <a:rPr lang="en-AU" sz="1400" dirty="0"/>
              <a:t> Chardonnay di </a:t>
            </a:r>
            <a:r>
              <a:rPr lang="en-AU" sz="1400" dirty="0" err="1"/>
              <a:t>iklim</a:t>
            </a:r>
            <a:r>
              <a:rPr lang="en-AU" sz="1400" dirty="0"/>
              <a:t> </a:t>
            </a:r>
            <a:r>
              <a:rPr lang="en-AU" sz="1400" dirty="0" err="1"/>
              <a:t>sejuk</a:t>
            </a:r>
            <a:r>
              <a:rPr lang="en-AU" sz="1400" dirty="0"/>
              <a:t>  </a:t>
            </a:r>
          </a:p>
          <a:p>
            <a:pPr>
              <a:lnSpc>
                <a:spcPct val="95000"/>
              </a:lnSpc>
            </a:pPr>
            <a:r>
              <a:rPr lang="en-AU" sz="1400" dirty="0"/>
              <a:t>Adelaide Hills.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82DE7A-A7C6-4A1A-9839-F780C749F52A}"/>
              </a:ext>
            </a:extLst>
          </p:cNvPr>
          <p:cNvSpPr txBox="1"/>
          <p:nvPr/>
        </p:nvSpPr>
        <p:spPr>
          <a:xfrm>
            <a:off x="4495799" y="2000250"/>
            <a:ext cx="2457452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1979</a:t>
            </a:r>
            <a:endParaRPr lang="en-AU" sz="75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AF746-80BF-4C56-B582-9ABA6C9F05DE}"/>
              </a:ext>
            </a:extLst>
          </p:cNvPr>
          <p:cNvSpPr txBox="1"/>
          <p:nvPr/>
        </p:nvSpPr>
        <p:spPr>
          <a:xfrm>
            <a:off x="3200401" y="5591175"/>
            <a:ext cx="2657474" cy="1432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AU" sz="1400" dirty="0" err="1"/>
              <a:t>Pabrik</a:t>
            </a:r>
            <a:r>
              <a:rPr lang="en-AU" sz="1400" dirty="0"/>
              <a:t> </a:t>
            </a:r>
            <a:r>
              <a:rPr lang="en-AU" sz="1400" dirty="0" err="1"/>
              <a:t>anggur</a:t>
            </a:r>
            <a:r>
              <a:rPr lang="en-AU" sz="1400" dirty="0"/>
              <a:t> </a:t>
            </a:r>
            <a:r>
              <a:rPr lang="en-AU" sz="1400" dirty="0" err="1"/>
              <a:t>Craigmoor</a:t>
            </a:r>
            <a:r>
              <a:rPr lang="en-AU" sz="1400" dirty="0"/>
              <a:t> di Mudgee </a:t>
            </a:r>
            <a:r>
              <a:rPr lang="en-AU" sz="1400" dirty="0" err="1"/>
              <a:t>mengikuti</a:t>
            </a:r>
            <a:r>
              <a:rPr lang="en-AU" sz="1400" dirty="0"/>
              <a:t> </a:t>
            </a:r>
            <a:r>
              <a:rPr lang="en-AU" sz="1400" dirty="0" err="1"/>
              <a:t>contoh</a:t>
            </a:r>
            <a:r>
              <a:rPr lang="en-AU" sz="1400" dirty="0"/>
              <a:t> Tyrell dan </a:t>
            </a:r>
            <a:r>
              <a:rPr lang="en-AU" sz="1400" dirty="0" err="1"/>
              <a:t>meluncurkan</a:t>
            </a:r>
            <a:r>
              <a:rPr lang="en-AU" sz="1400" dirty="0"/>
              <a:t> Chardonnay 100%, </a:t>
            </a:r>
            <a:r>
              <a:rPr lang="en-AU" sz="1400" dirty="0" err="1"/>
              <a:t>tidak</a:t>
            </a:r>
            <a:r>
              <a:rPr lang="en-AU" sz="1400" dirty="0"/>
              <a:t> </a:t>
            </a:r>
            <a:r>
              <a:rPr lang="en-AU" sz="1400" dirty="0" err="1"/>
              <a:t>seperti</a:t>
            </a:r>
            <a:r>
              <a:rPr lang="en-AU" sz="1400" dirty="0"/>
              <a:t> </a:t>
            </a:r>
            <a:r>
              <a:rPr lang="en-AU" sz="1400" i="1" dirty="0"/>
              <a:t>white wine </a:t>
            </a:r>
            <a:r>
              <a:rPr lang="en-AU" sz="1400" dirty="0"/>
              <a:t>pada </a:t>
            </a:r>
            <a:r>
              <a:rPr lang="en-AU" sz="1400" dirty="0" err="1"/>
              <a:t>masanya</a:t>
            </a:r>
            <a:r>
              <a:rPr lang="en-AU" sz="1400" dirty="0"/>
              <a:t> yang </a:t>
            </a:r>
            <a:r>
              <a:rPr lang="en-AU" sz="1400" dirty="0" err="1"/>
              <a:t>dilabeli</a:t>
            </a:r>
            <a:r>
              <a:rPr lang="en-AU" sz="1400" dirty="0"/>
              <a:t> </a:t>
            </a:r>
            <a:r>
              <a:rPr lang="en-AU" sz="1400" dirty="0" err="1"/>
              <a:t>sebagai</a:t>
            </a:r>
            <a:r>
              <a:rPr lang="en-AU" sz="1400" dirty="0"/>
              <a:t> ‘Pinot Blanc’ </a:t>
            </a:r>
            <a:r>
              <a:rPr lang="en-AU" sz="1400" dirty="0" err="1"/>
              <a:t>atau</a:t>
            </a:r>
            <a:r>
              <a:rPr lang="en-AU" sz="1400" dirty="0"/>
              <a:t> ‘Riesling’.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3911CF-8445-4AF3-A40F-5162333FE9B4}"/>
              </a:ext>
            </a:extLst>
          </p:cNvPr>
          <p:cNvSpPr txBox="1"/>
          <p:nvPr/>
        </p:nvSpPr>
        <p:spPr>
          <a:xfrm>
            <a:off x="2962274" y="4695825"/>
            <a:ext cx="2457452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1972</a:t>
            </a:r>
            <a:endParaRPr lang="en-AU" sz="7500" dirty="0"/>
          </a:p>
        </p:txBody>
      </p:sp>
    </p:spTree>
    <p:extLst>
      <p:ext uri="{BB962C8B-B14F-4D97-AF65-F5344CB8AC3E}">
        <p14:creationId xmlns:p14="http://schemas.microsoft.com/office/powerpoint/2010/main" val="1535184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A4FFD2-C22C-4EDC-8DF6-D803AF74BBCE}"/>
              </a:ext>
            </a:extLst>
          </p:cNvPr>
          <p:cNvSpPr txBox="1"/>
          <p:nvPr/>
        </p:nvSpPr>
        <p:spPr>
          <a:xfrm>
            <a:off x="1333499" y="1400175"/>
            <a:ext cx="2762252" cy="5429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5500" b="1" dirty="0"/>
              <a:t>1980an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0C1E5-91CB-487F-8A09-298D3BC1949B}"/>
              </a:ext>
            </a:extLst>
          </p:cNvPr>
          <p:cNvSpPr txBox="1"/>
          <p:nvPr/>
        </p:nvSpPr>
        <p:spPr>
          <a:xfrm>
            <a:off x="1885950" y="2695575"/>
            <a:ext cx="3018559" cy="10233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AU" sz="1400" dirty="0" err="1"/>
              <a:t>Tanggung</a:t>
            </a:r>
            <a:r>
              <a:rPr lang="en-AU" sz="1400" dirty="0"/>
              <a:t> </a:t>
            </a:r>
            <a:r>
              <a:rPr lang="en-AU" sz="1400" dirty="0" err="1"/>
              <a:t>jawab</a:t>
            </a:r>
            <a:r>
              <a:rPr lang="en-AU" sz="1400" dirty="0"/>
              <a:t> </a:t>
            </a:r>
            <a:r>
              <a:rPr lang="en-AU" sz="1400" dirty="0" err="1"/>
              <a:t>untuk</a:t>
            </a:r>
            <a:r>
              <a:rPr lang="en-AU" sz="1400" dirty="0"/>
              <a:t> </a:t>
            </a:r>
            <a:r>
              <a:rPr lang="en-AU" sz="1400" dirty="0" err="1"/>
              <a:t>membuat</a:t>
            </a:r>
            <a:r>
              <a:rPr lang="en-AU" sz="1400" dirty="0"/>
              <a:t> Chardonnay Australia yang </a:t>
            </a:r>
            <a:r>
              <a:rPr lang="en-AU" sz="1400" dirty="0" err="1"/>
              <a:t>besar</a:t>
            </a:r>
            <a:r>
              <a:rPr lang="en-AU" sz="1400" dirty="0"/>
              <a:t>, </a:t>
            </a:r>
            <a:r>
              <a:rPr lang="en-AU" sz="1400" dirty="0" err="1"/>
              <a:t>disimpan</a:t>
            </a:r>
            <a:r>
              <a:rPr lang="en-AU" sz="1400" dirty="0"/>
              <a:t> </a:t>
            </a:r>
            <a:r>
              <a:rPr lang="en-AU" sz="1400" dirty="0" err="1"/>
              <a:t>dalambarel</a:t>
            </a:r>
            <a:r>
              <a:rPr lang="en-AU" sz="1400" dirty="0"/>
              <a:t> </a:t>
            </a:r>
            <a:r>
              <a:rPr lang="en-AU" sz="1400" dirty="0" err="1"/>
              <a:t>kayu</a:t>
            </a:r>
            <a:r>
              <a:rPr lang="en-AU" sz="1400" dirty="0"/>
              <a:t>, </a:t>
            </a:r>
            <a:r>
              <a:rPr lang="en-AU" sz="1400" dirty="0" err="1"/>
              <a:t>memiliki</a:t>
            </a:r>
            <a:r>
              <a:rPr lang="en-AU" sz="1400" dirty="0"/>
              <a:t> </a:t>
            </a:r>
            <a:r>
              <a:rPr lang="en-AU" sz="1400" dirty="0" err="1"/>
              <a:t>tekstur</a:t>
            </a:r>
            <a:r>
              <a:rPr lang="en-AU" sz="1400" dirty="0"/>
              <a:t> </a:t>
            </a:r>
            <a:r>
              <a:rPr lang="en-AU" sz="1400" dirty="0" err="1"/>
              <a:t>seperti</a:t>
            </a:r>
            <a:r>
              <a:rPr lang="en-AU" sz="1400" dirty="0"/>
              <a:t> </a:t>
            </a:r>
            <a:r>
              <a:rPr lang="en-AU" sz="1400" dirty="0" err="1"/>
              <a:t>mentega</a:t>
            </a:r>
            <a:r>
              <a:rPr lang="en-AU" sz="1400" dirty="0"/>
              <a:t>, </a:t>
            </a:r>
            <a:r>
              <a:rPr lang="en-AU" sz="1400" dirty="0" err="1"/>
              <a:t>dipikul</a:t>
            </a:r>
            <a:r>
              <a:rPr lang="en-AU" sz="1400" dirty="0"/>
              <a:t> oleh </a:t>
            </a:r>
            <a:r>
              <a:rPr lang="en-AU" sz="1400" dirty="0" err="1"/>
              <a:t>pabrik</a:t>
            </a:r>
            <a:r>
              <a:rPr lang="en-AU" sz="1400" dirty="0"/>
              <a:t> </a:t>
            </a:r>
            <a:r>
              <a:rPr lang="en-AU" sz="1400" dirty="0" err="1"/>
              <a:t>anggur</a:t>
            </a:r>
            <a:r>
              <a:rPr lang="en-AU" sz="1400" dirty="0"/>
              <a:t> di </a:t>
            </a:r>
            <a:r>
              <a:rPr lang="en-AU" sz="1400" dirty="0" err="1"/>
              <a:t>seluruh</a:t>
            </a:r>
            <a:r>
              <a:rPr lang="en-AU" sz="1400" dirty="0"/>
              <a:t> negara..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AF8766-5EEB-4F38-A3D2-770CF0EFCEEE}"/>
              </a:ext>
            </a:extLst>
          </p:cNvPr>
          <p:cNvSpPr txBox="1"/>
          <p:nvPr/>
        </p:nvSpPr>
        <p:spPr>
          <a:xfrm>
            <a:off x="1409699" y="1990725"/>
            <a:ext cx="2686052" cy="5619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5500" b="1" dirty="0"/>
              <a:t>–1990an</a:t>
            </a:r>
            <a:endParaRPr lang="en-AU" sz="5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9D220-F80E-4DBC-88CD-F05D1CA70749}"/>
              </a:ext>
            </a:extLst>
          </p:cNvPr>
          <p:cNvSpPr txBox="1"/>
          <p:nvPr/>
        </p:nvSpPr>
        <p:spPr>
          <a:xfrm>
            <a:off x="4638674" y="5610224"/>
            <a:ext cx="2066926" cy="18420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AU" sz="1400" dirty="0"/>
              <a:t>Chardonnay </a:t>
            </a:r>
            <a:r>
              <a:rPr lang="en-AU" sz="1400" dirty="0" err="1"/>
              <a:t>menjadi</a:t>
            </a:r>
            <a:r>
              <a:rPr lang="en-AU" sz="1400" dirty="0"/>
              <a:t> </a:t>
            </a:r>
            <a:r>
              <a:rPr lang="en-AU" sz="1400" dirty="0" err="1"/>
              <a:t>kurang</a:t>
            </a:r>
            <a:r>
              <a:rPr lang="en-AU" sz="1400" dirty="0"/>
              <a:t> </a:t>
            </a:r>
            <a:r>
              <a:rPr lang="en-AU" sz="1400" dirty="0" err="1"/>
              <a:t>trendi</a:t>
            </a:r>
            <a:r>
              <a:rPr lang="en-AU" sz="1400" dirty="0"/>
              <a:t> </a:t>
            </a:r>
            <a:r>
              <a:rPr lang="en-AU" sz="1400" dirty="0" err="1"/>
              <a:t>dengan</a:t>
            </a:r>
            <a:r>
              <a:rPr lang="en-AU" sz="1400" dirty="0"/>
              <a:t> </a:t>
            </a:r>
            <a:r>
              <a:rPr lang="en-AU" sz="1400" dirty="0" err="1"/>
              <a:t>kemunculan</a:t>
            </a:r>
            <a:r>
              <a:rPr lang="en-AU" sz="1400" dirty="0"/>
              <a:t> </a:t>
            </a:r>
            <a:r>
              <a:rPr lang="en-AU" sz="1400" dirty="0" err="1"/>
              <a:t>penantang</a:t>
            </a:r>
            <a:r>
              <a:rPr lang="en-AU" sz="1400" dirty="0"/>
              <a:t> </a:t>
            </a:r>
            <a:r>
              <a:rPr lang="en-AU" sz="1400" dirty="0" err="1"/>
              <a:t>baru</a:t>
            </a:r>
            <a:r>
              <a:rPr lang="en-AU" sz="1400" dirty="0"/>
              <a:t> yang </a:t>
            </a:r>
            <a:r>
              <a:rPr lang="en-AU" sz="1400" dirty="0" err="1"/>
              <a:t>lebih</a:t>
            </a:r>
            <a:r>
              <a:rPr lang="en-AU" sz="1400" dirty="0"/>
              <a:t> </a:t>
            </a:r>
            <a:r>
              <a:rPr lang="en-AU" sz="1400" dirty="0" err="1"/>
              <a:t>ringan</a:t>
            </a:r>
            <a:r>
              <a:rPr lang="en-AU" sz="1400" dirty="0"/>
              <a:t>, </a:t>
            </a:r>
            <a:r>
              <a:rPr lang="en-AU" sz="1400" dirty="0" err="1"/>
              <a:t>tidak</a:t>
            </a:r>
            <a:r>
              <a:rPr lang="en-AU" sz="1400" dirty="0"/>
              <a:t> </a:t>
            </a:r>
            <a:r>
              <a:rPr lang="en-AU" sz="1400" dirty="0" err="1"/>
              <a:t>disimpan</a:t>
            </a:r>
            <a:r>
              <a:rPr lang="en-AU" sz="1400" dirty="0"/>
              <a:t> </a:t>
            </a:r>
            <a:r>
              <a:rPr lang="en-AU" sz="1400" dirty="0" err="1"/>
              <a:t>dalam</a:t>
            </a:r>
            <a:r>
              <a:rPr lang="en-AU" sz="1400" dirty="0"/>
              <a:t> </a:t>
            </a:r>
            <a:r>
              <a:rPr lang="en-AU" sz="1400" dirty="0" err="1"/>
              <a:t>barel</a:t>
            </a:r>
            <a:r>
              <a:rPr lang="en-AU" sz="1400" dirty="0"/>
              <a:t> </a:t>
            </a:r>
            <a:r>
              <a:rPr lang="en-AU" sz="1400" dirty="0" err="1"/>
              <a:t>kayu</a:t>
            </a:r>
            <a:r>
              <a:rPr lang="en-AU" sz="1400" dirty="0"/>
              <a:t>, aromatic </a:t>
            </a:r>
            <a:r>
              <a:rPr lang="en-AU" sz="1400" dirty="0" err="1"/>
              <a:t>dalam</a:t>
            </a:r>
            <a:r>
              <a:rPr lang="en-AU" sz="1400" dirty="0"/>
              <a:t> </a:t>
            </a:r>
            <a:r>
              <a:rPr lang="en-AU" sz="1400" dirty="0" err="1"/>
              <a:t>bentuk</a:t>
            </a:r>
            <a:r>
              <a:rPr lang="en-AU" sz="1400" dirty="0"/>
              <a:t> Marlborough Sauvignon Blanc.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995C8-4A9F-436F-A7C1-BA5FA1F1F95E}"/>
              </a:ext>
            </a:extLst>
          </p:cNvPr>
          <p:cNvSpPr txBox="1"/>
          <p:nvPr/>
        </p:nvSpPr>
        <p:spPr>
          <a:xfrm>
            <a:off x="7600949" y="5619749"/>
            <a:ext cx="2343152" cy="12668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sz="1400" dirty="0" err="1"/>
              <a:t>Saat</a:t>
            </a:r>
            <a:r>
              <a:rPr lang="en-AU" sz="1400" dirty="0"/>
              <a:t> </a:t>
            </a:r>
            <a:r>
              <a:rPr lang="en-AU" sz="1400" dirty="0" err="1"/>
              <a:t>ini</a:t>
            </a:r>
            <a:r>
              <a:rPr lang="en-AU" sz="1400" dirty="0"/>
              <a:t>, Chardonnay premium Australia, </a:t>
            </a:r>
            <a:r>
              <a:rPr lang="en-AU" sz="1400" dirty="0" err="1"/>
              <a:t>termasuk</a:t>
            </a:r>
            <a:r>
              <a:rPr lang="en-AU" sz="1400" dirty="0"/>
              <a:t> </a:t>
            </a:r>
            <a:r>
              <a:rPr lang="en-AU" sz="1400" i="1" dirty="0"/>
              <a:t>sparkling wine</a:t>
            </a:r>
            <a:r>
              <a:rPr lang="en-AU" sz="1400" dirty="0"/>
              <a:t>, </a:t>
            </a:r>
            <a:r>
              <a:rPr lang="en-AU" sz="1400" dirty="0" err="1"/>
              <a:t>dibuat</a:t>
            </a:r>
            <a:r>
              <a:rPr lang="en-AU" sz="1400" dirty="0"/>
              <a:t> </a:t>
            </a:r>
            <a:r>
              <a:rPr lang="en-AU" sz="1400" dirty="0" err="1"/>
              <a:t>dari</a:t>
            </a:r>
            <a:r>
              <a:rPr lang="en-AU" sz="1400" dirty="0"/>
              <a:t> </a:t>
            </a:r>
            <a:r>
              <a:rPr lang="en-AU" sz="1400" dirty="0" err="1"/>
              <a:t>buah</a:t>
            </a:r>
            <a:r>
              <a:rPr lang="en-AU" sz="1400" dirty="0"/>
              <a:t> </a:t>
            </a:r>
            <a:r>
              <a:rPr lang="en-AU" sz="1400" dirty="0" err="1"/>
              <a:t>iklim</a:t>
            </a:r>
            <a:r>
              <a:rPr lang="en-AU" sz="1400" dirty="0"/>
              <a:t> </a:t>
            </a:r>
            <a:r>
              <a:rPr lang="en-AU" sz="1400" dirty="0" err="1"/>
              <a:t>sejuk</a:t>
            </a:r>
            <a:r>
              <a:rPr lang="en-AU" sz="1400" dirty="0"/>
              <a:t> </a:t>
            </a:r>
            <a:r>
              <a:rPr lang="en-AU" sz="1400" dirty="0" err="1"/>
              <a:t>dari</a:t>
            </a:r>
            <a:r>
              <a:rPr lang="en-AU" sz="1400" dirty="0"/>
              <a:t> wilayah-wilayah </a:t>
            </a:r>
            <a:r>
              <a:rPr lang="en-AU" sz="1400" dirty="0" err="1"/>
              <a:t>seperti</a:t>
            </a:r>
            <a:r>
              <a:rPr lang="en-AU" sz="1400" dirty="0"/>
              <a:t> Yarra Valley dan Tasmania.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33B9F-DC69-4CEA-B534-2A0ED8179897}"/>
              </a:ext>
            </a:extLst>
          </p:cNvPr>
          <p:cNvSpPr txBox="1"/>
          <p:nvPr/>
        </p:nvSpPr>
        <p:spPr>
          <a:xfrm>
            <a:off x="7419973" y="4905375"/>
            <a:ext cx="323383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6000" b="1" dirty="0"/>
              <a:t>SAAT INI</a:t>
            </a:r>
            <a:endParaRPr lang="en-AU" sz="6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05C4D-0A7F-4DFC-9497-60BD2F04EA90}"/>
              </a:ext>
            </a:extLst>
          </p:cNvPr>
          <p:cNvSpPr txBox="1"/>
          <p:nvPr/>
        </p:nvSpPr>
        <p:spPr>
          <a:xfrm>
            <a:off x="4591048" y="4876800"/>
            <a:ext cx="2733677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6000" b="1" dirty="0"/>
              <a:t>2000an</a:t>
            </a:r>
            <a:endParaRPr lang="en-AU" sz="6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05754B-C35C-438E-ACD9-2808F21F3CD5}"/>
              </a:ext>
            </a:extLst>
          </p:cNvPr>
          <p:cNvSpPr txBox="1"/>
          <p:nvPr/>
        </p:nvSpPr>
        <p:spPr>
          <a:xfrm>
            <a:off x="4600574" y="4486275"/>
            <a:ext cx="2686052" cy="3524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3400" b="1" dirty="0"/>
              <a:t>AWAL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E8882-8DDB-41D7-B0C6-BBE23D1E7EE3}"/>
              </a:ext>
            </a:extLst>
          </p:cNvPr>
          <p:cNvSpPr txBox="1"/>
          <p:nvPr/>
        </p:nvSpPr>
        <p:spPr>
          <a:xfrm>
            <a:off x="6857491" y="2573336"/>
            <a:ext cx="3162301" cy="1000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sz="1400" dirty="0" err="1"/>
              <a:t>Preferensi</a:t>
            </a:r>
            <a:r>
              <a:rPr lang="en-AU" sz="1400" dirty="0"/>
              <a:t> rasa </a:t>
            </a:r>
            <a:r>
              <a:rPr lang="en-AU" sz="1400" dirty="0" err="1"/>
              <a:t>berpindah</a:t>
            </a:r>
            <a:r>
              <a:rPr lang="en-AU" sz="1400" dirty="0"/>
              <a:t> </a:t>
            </a:r>
            <a:r>
              <a:rPr lang="en-AU" sz="1400" dirty="0" err="1"/>
              <a:t>dari</a:t>
            </a:r>
            <a:r>
              <a:rPr lang="en-AU" sz="1400" dirty="0"/>
              <a:t> </a:t>
            </a:r>
            <a:r>
              <a:rPr lang="en-AU" sz="1400" dirty="0" err="1"/>
              <a:t>anggur</a:t>
            </a:r>
            <a:r>
              <a:rPr lang="en-AU" sz="1400" dirty="0"/>
              <a:t> yang </a:t>
            </a:r>
            <a:r>
              <a:rPr lang="en-AU" sz="1400" dirty="0" err="1"/>
              <a:t>besar</a:t>
            </a:r>
            <a:r>
              <a:rPr lang="en-AU" sz="1400" dirty="0"/>
              <a:t>, </a:t>
            </a:r>
            <a:r>
              <a:rPr lang="en-AU" sz="1400" dirty="0" err="1"/>
              <a:t>lezat</a:t>
            </a:r>
            <a:r>
              <a:rPr lang="en-AU" sz="1400" dirty="0"/>
              <a:t>, dan </a:t>
            </a:r>
            <a:r>
              <a:rPr lang="en-AU" sz="1400" dirty="0" err="1"/>
              <a:t>disimpan</a:t>
            </a:r>
            <a:r>
              <a:rPr lang="en-AU" sz="1400" dirty="0"/>
              <a:t> lama </a:t>
            </a:r>
            <a:r>
              <a:rPr lang="en-AU" sz="1400" dirty="0" err="1"/>
              <a:t>dalam</a:t>
            </a:r>
            <a:r>
              <a:rPr lang="en-AU" sz="1400" dirty="0"/>
              <a:t> </a:t>
            </a:r>
            <a:r>
              <a:rPr lang="en-AU" sz="1400" dirty="0" err="1"/>
              <a:t>barel</a:t>
            </a:r>
            <a:r>
              <a:rPr lang="en-AU" sz="1400" dirty="0"/>
              <a:t> </a:t>
            </a:r>
            <a:r>
              <a:rPr lang="en-AU" sz="1400" dirty="0" err="1"/>
              <a:t>kayu</a:t>
            </a:r>
            <a:r>
              <a:rPr lang="en-AU" sz="1400" dirty="0"/>
              <a:t> </a:t>
            </a:r>
            <a:r>
              <a:rPr lang="en-AU" sz="1400" dirty="0" err="1"/>
              <a:t>ke</a:t>
            </a:r>
            <a:r>
              <a:rPr lang="en-AU" sz="1400" dirty="0"/>
              <a:t> </a:t>
            </a:r>
            <a:r>
              <a:rPr lang="en-AU" sz="1400" dirty="0" err="1"/>
              <a:t>gaya</a:t>
            </a:r>
            <a:r>
              <a:rPr lang="en-AU" sz="1400" dirty="0"/>
              <a:t> yang </a:t>
            </a:r>
            <a:r>
              <a:rPr lang="en-AU" sz="1400" dirty="0" err="1"/>
              <a:t>lebih</a:t>
            </a:r>
            <a:r>
              <a:rPr lang="en-AU" sz="1400" dirty="0"/>
              <a:t> segar, </a:t>
            </a:r>
            <a:r>
              <a:rPr lang="en-AU" sz="1400" dirty="0" err="1"/>
              <a:t>tidak</a:t>
            </a:r>
            <a:r>
              <a:rPr lang="en-AU" sz="1400" dirty="0"/>
              <a:t> </a:t>
            </a:r>
            <a:r>
              <a:rPr lang="en-AU" sz="1400" dirty="0" err="1"/>
              <a:t>disimpan</a:t>
            </a:r>
            <a:r>
              <a:rPr lang="en-AU" sz="1400" dirty="0"/>
              <a:t> </a:t>
            </a:r>
            <a:r>
              <a:rPr lang="en-AU" sz="1400" dirty="0" err="1"/>
              <a:t>dalam</a:t>
            </a:r>
            <a:r>
              <a:rPr lang="en-AU" sz="1400" dirty="0"/>
              <a:t> </a:t>
            </a:r>
            <a:r>
              <a:rPr lang="en-AU" sz="1400" dirty="0" err="1"/>
              <a:t>barel</a:t>
            </a:r>
            <a:r>
              <a:rPr lang="en-AU" sz="1400" dirty="0"/>
              <a:t> </a:t>
            </a:r>
            <a:r>
              <a:rPr lang="en-AU" sz="1400" dirty="0" err="1"/>
              <a:t>kayu</a:t>
            </a:r>
            <a:r>
              <a:rPr lang="en-AU" sz="1400" dirty="0"/>
              <a:t> dan </a:t>
            </a:r>
            <a:r>
              <a:rPr lang="en-AU" sz="1400" dirty="0" err="1"/>
              <a:t>memiliki</a:t>
            </a:r>
            <a:r>
              <a:rPr lang="en-AU" sz="1400" dirty="0"/>
              <a:t> aroma yang </a:t>
            </a:r>
            <a:r>
              <a:rPr lang="en-AU" sz="1400" dirty="0" err="1"/>
              <a:t>mengandung</a:t>
            </a:r>
            <a:r>
              <a:rPr lang="en-AU" sz="1400" dirty="0"/>
              <a:t> </a:t>
            </a:r>
            <a:r>
              <a:rPr lang="en-AU" sz="1400" dirty="0" err="1"/>
              <a:t>bau</a:t>
            </a:r>
            <a:r>
              <a:rPr lang="en-AU" sz="1400" dirty="0"/>
              <a:t> </a:t>
            </a:r>
            <a:r>
              <a:rPr lang="en-AU" sz="1400" dirty="0" err="1"/>
              <a:t>dari</a:t>
            </a:r>
            <a:r>
              <a:rPr lang="en-AU" sz="1400" dirty="0"/>
              <a:t> </a:t>
            </a:r>
            <a:r>
              <a:rPr lang="en-AU" sz="1400" dirty="0" err="1"/>
              <a:t>buah</a:t>
            </a:r>
            <a:r>
              <a:rPr lang="en-AU" sz="1400" dirty="0"/>
              <a:t> </a:t>
            </a:r>
            <a:r>
              <a:rPr lang="en-AU" sz="1400" dirty="0" err="1"/>
              <a:t>matang</a:t>
            </a:r>
            <a:endParaRPr lang="en-A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6E87EC-BFD9-4175-883E-2303FD5A7CD3}"/>
              </a:ext>
            </a:extLst>
          </p:cNvPr>
          <p:cNvSpPr txBox="1"/>
          <p:nvPr/>
        </p:nvSpPr>
        <p:spPr>
          <a:xfrm>
            <a:off x="6810373" y="1943100"/>
            <a:ext cx="2733677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6000" b="1" dirty="0"/>
              <a:t>2000an</a:t>
            </a:r>
            <a:endParaRPr lang="en-AU" sz="6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DF618D-3559-4D7E-AF1E-CFDF194FFF59}"/>
              </a:ext>
            </a:extLst>
          </p:cNvPr>
          <p:cNvSpPr txBox="1"/>
          <p:nvPr/>
        </p:nvSpPr>
        <p:spPr>
          <a:xfrm>
            <a:off x="6819899" y="1552575"/>
            <a:ext cx="2686052" cy="3524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3400" b="1" dirty="0"/>
              <a:t>AKHIR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550E13-BB72-47AF-8D5D-69956D72ABB1}"/>
              </a:ext>
            </a:extLst>
          </p:cNvPr>
          <p:cNvSpPr txBox="1"/>
          <p:nvPr/>
        </p:nvSpPr>
        <p:spPr>
          <a:xfrm>
            <a:off x="1381123" y="1114423"/>
            <a:ext cx="4535409" cy="283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2300" b="1" dirty="0"/>
              <a:t>PERTENGAHAN HINGGA AKHIR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50C1E5-91CB-487F-8A09-298D3BC1949B}"/>
              </a:ext>
            </a:extLst>
          </p:cNvPr>
          <p:cNvSpPr txBox="1"/>
          <p:nvPr/>
        </p:nvSpPr>
        <p:spPr>
          <a:xfrm>
            <a:off x="4491037" y="1373990"/>
            <a:ext cx="2362199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sz="1400" dirty="0" err="1"/>
              <a:t>Tanggung</a:t>
            </a:r>
            <a:r>
              <a:rPr lang="en-AU" sz="1400" dirty="0"/>
              <a:t> </a:t>
            </a:r>
            <a:r>
              <a:rPr lang="en-AU" sz="1400" dirty="0" err="1"/>
              <a:t>jawab</a:t>
            </a:r>
            <a:r>
              <a:rPr lang="en-AU" sz="1400" dirty="0"/>
              <a:t> </a:t>
            </a:r>
            <a:r>
              <a:rPr lang="en-AU" sz="1400" dirty="0" err="1"/>
              <a:t>untuk</a:t>
            </a:r>
            <a:r>
              <a:rPr lang="en-AU" sz="1400" dirty="0"/>
              <a:t> </a:t>
            </a:r>
            <a:r>
              <a:rPr lang="en-AU" sz="1400" dirty="0" err="1"/>
              <a:t>membuat</a:t>
            </a:r>
            <a:r>
              <a:rPr lang="en-AU" sz="1400" dirty="0"/>
              <a:t> Chardonnay Australia yang </a:t>
            </a:r>
            <a:r>
              <a:rPr lang="en-AU" sz="1400" dirty="0" err="1"/>
              <a:t>lebih</a:t>
            </a:r>
            <a:r>
              <a:rPr lang="en-AU" sz="1400" dirty="0"/>
              <a:t> </a:t>
            </a:r>
            <a:r>
              <a:rPr lang="en-AU" sz="1400" i="1" dirty="0"/>
              <a:t>intense</a:t>
            </a:r>
            <a:r>
              <a:rPr lang="en-AU" sz="1400" dirty="0"/>
              <a:t>, </a:t>
            </a:r>
            <a:r>
              <a:rPr lang="en-AU" sz="1400" dirty="0" err="1"/>
              <a:t>disimpan</a:t>
            </a:r>
            <a:r>
              <a:rPr lang="en-AU" sz="1400" dirty="0"/>
              <a:t> </a:t>
            </a:r>
            <a:r>
              <a:rPr lang="en-AU" sz="1400" dirty="0" err="1"/>
              <a:t>dalam</a:t>
            </a:r>
            <a:r>
              <a:rPr lang="en-AU" sz="1400" dirty="0"/>
              <a:t> </a:t>
            </a:r>
            <a:r>
              <a:rPr lang="en-AU" sz="1400" i="1" dirty="0" err="1"/>
              <a:t>barel</a:t>
            </a:r>
            <a:r>
              <a:rPr lang="en-AU" sz="1400" i="1" dirty="0"/>
              <a:t> </a:t>
            </a:r>
            <a:r>
              <a:rPr lang="en-AU" sz="1400" i="1" dirty="0" err="1"/>
              <a:t>kayu</a:t>
            </a:r>
            <a:r>
              <a:rPr lang="en-AU" sz="1400" i="1" dirty="0"/>
              <a:t>, </a:t>
            </a:r>
            <a:r>
              <a:rPr lang="en-AU" sz="1400" dirty="0"/>
              <a:t>dan </a:t>
            </a:r>
            <a:r>
              <a:rPr lang="en-AU" sz="1400" dirty="0" err="1"/>
              <a:t>terasa</a:t>
            </a:r>
            <a:r>
              <a:rPr lang="en-AU" sz="1400" dirty="0"/>
              <a:t> </a:t>
            </a:r>
            <a:r>
              <a:rPr lang="en-AU" sz="1400" dirty="0" err="1"/>
              <a:t>seperti</a:t>
            </a:r>
            <a:r>
              <a:rPr lang="en-AU" sz="1400" dirty="0"/>
              <a:t> </a:t>
            </a:r>
            <a:r>
              <a:rPr lang="en-AU" sz="1400" dirty="0" err="1"/>
              <a:t>mentega</a:t>
            </a:r>
            <a:r>
              <a:rPr lang="en-AU" sz="1400" dirty="0"/>
              <a:t> </a:t>
            </a:r>
            <a:r>
              <a:rPr lang="en-AU" sz="1400" dirty="0" err="1"/>
              <a:t>diambil</a:t>
            </a:r>
            <a:r>
              <a:rPr lang="en-AU" sz="1400" dirty="0"/>
              <a:t> </a:t>
            </a:r>
            <a:r>
              <a:rPr lang="en-AU" sz="1400" dirty="0" err="1"/>
              <a:t>alih</a:t>
            </a:r>
            <a:r>
              <a:rPr lang="en-AU" sz="1400" dirty="0"/>
              <a:t> oleh </a:t>
            </a:r>
            <a:r>
              <a:rPr lang="en-AU" sz="1400" i="1" dirty="0" err="1"/>
              <a:t>pabrik-pabrik</a:t>
            </a:r>
            <a:r>
              <a:rPr lang="en-AU" sz="1400" dirty="0"/>
              <a:t> di </a:t>
            </a:r>
            <a:r>
              <a:rPr lang="en-AU" sz="1400" dirty="0" err="1"/>
              <a:t>seluruh</a:t>
            </a:r>
            <a:r>
              <a:rPr lang="en-AU" sz="1400" dirty="0"/>
              <a:t> negara.</a:t>
            </a:r>
          </a:p>
        </p:txBody>
      </p:sp>
    </p:spTree>
    <p:extLst>
      <p:ext uri="{BB962C8B-B14F-4D97-AF65-F5344CB8AC3E}">
        <p14:creationId xmlns:p14="http://schemas.microsoft.com/office/powerpoint/2010/main" val="348925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20A7DF60-0072-4EBA-9DDC-4467DD424BED}"/>
              </a:ext>
            </a:extLst>
          </p:cNvPr>
          <p:cNvSpPr txBox="1"/>
          <p:nvPr/>
        </p:nvSpPr>
        <p:spPr>
          <a:xfrm>
            <a:off x="669760" y="387100"/>
            <a:ext cx="4555384" cy="309561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2100" b="1" dirty="0">
                <a:solidFill>
                  <a:schemeClr val="bg1"/>
                </a:solidFill>
                <a:latin typeface="+mj-lt"/>
                <a:cs typeface="Hellix"/>
              </a:rPr>
              <a:t>CERITA DARI TYRRELL’S WINES: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EB853927-B1C1-4B60-BA3C-61B18CFB69CD}"/>
              </a:ext>
            </a:extLst>
          </p:cNvPr>
          <p:cNvSpPr txBox="1"/>
          <p:nvPr/>
        </p:nvSpPr>
        <p:spPr>
          <a:xfrm>
            <a:off x="555458" y="696661"/>
            <a:ext cx="10283991" cy="89877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000" b="1" spc="750" dirty="0">
                <a:solidFill>
                  <a:schemeClr val="accent1"/>
                </a:solidFill>
                <a:latin typeface="+mj-lt"/>
                <a:cs typeface="Hellix"/>
              </a:rPr>
              <a:t>INOVASI  DARI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8C8FB33-0F5B-46AD-960D-FB6FEA0ED6D6}"/>
              </a:ext>
            </a:extLst>
          </p:cNvPr>
          <p:cNvSpPr txBox="1"/>
          <p:nvPr/>
        </p:nvSpPr>
        <p:spPr>
          <a:xfrm>
            <a:off x="555458" y="1463424"/>
            <a:ext cx="10283991" cy="89877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4800" b="1" spc="750" dirty="0">
                <a:latin typeface="+mj-lt"/>
                <a:cs typeface="Hellix"/>
              </a:rPr>
              <a:t>PABRIK ANGGUR HUNTER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D578D56-2DB4-49A5-A2FD-63E92C8B7E81}"/>
              </a:ext>
            </a:extLst>
          </p:cNvPr>
          <p:cNvSpPr txBox="1"/>
          <p:nvPr/>
        </p:nvSpPr>
        <p:spPr>
          <a:xfrm>
            <a:off x="12534" y="2301625"/>
            <a:ext cx="4340391" cy="35585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2100" b="1" dirty="0">
                <a:solidFill>
                  <a:schemeClr val="bg1"/>
                </a:solidFill>
                <a:latin typeface="+mj-lt"/>
                <a:cs typeface="Hellix"/>
              </a:rPr>
              <a:t>AND GRANGE: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C3C022-ED6E-41D6-B415-459F12DC0812}"/>
              </a:ext>
            </a:extLst>
          </p:cNvPr>
          <p:cNvSpPr txBox="1"/>
          <p:nvPr/>
        </p:nvSpPr>
        <p:spPr>
          <a:xfrm>
            <a:off x="6104418" y="5462157"/>
            <a:ext cx="2098909" cy="307777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bg1"/>
                </a:solidFill>
              </a:rPr>
              <a:t>FAKTA MENARIK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45D62-2C21-45B5-A4E5-B3C085455CD5}"/>
              </a:ext>
            </a:extLst>
          </p:cNvPr>
          <p:cNvSpPr txBox="1"/>
          <p:nvPr/>
        </p:nvSpPr>
        <p:spPr>
          <a:xfrm>
            <a:off x="5600700" y="5791200"/>
            <a:ext cx="5091113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</a:rPr>
              <a:t>Walau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kebenaran</a:t>
            </a:r>
            <a:r>
              <a:rPr lang="en-AU" sz="1600" dirty="0">
                <a:solidFill>
                  <a:schemeClr val="bg1"/>
                </a:solidFill>
              </a:rPr>
              <a:t> yang </a:t>
            </a:r>
            <a:r>
              <a:rPr lang="en-AU" sz="1600" dirty="0" err="1">
                <a:solidFill>
                  <a:schemeClr val="bg1"/>
                </a:solidFill>
              </a:rPr>
              <a:t>sesungguhnya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mungkin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tidak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akan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pernah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diketahui</a:t>
            </a:r>
            <a:r>
              <a:rPr lang="en-AU" sz="1600" dirty="0">
                <a:solidFill>
                  <a:schemeClr val="bg1"/>
                </a:solidFill>
              </a:rPr>
              <a:t>, </a:t>
            </a:r>
            <a:r>
              <a:rPr lang="en-AU" sz="1600" dirty="0" err="1">
                <a:solidFill>
                  <a:schemeClr val="bg1"/>
                </a:solidFill>
              </a:rPr>
              <a:t>legenda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menyebutkan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bahwa</a:t>
            </a:r>
            <a:r>
              <a:rPr lang="en-AU" sz="1600" dirty="0">
                <a:solidFill>
                  <a:schemeClr val="bg1"/>
                </a:solidFill>
              </a:rPr>
              <a:t> Murray Tyrell </a:t>
            </a:r>
            <a:r>
              <a:rPr lang="en-AU" sz="1600" dirty="0" err="1">
                <a:solidFill>
                  <a:schemeClr val="bg1"/>
                </a:solidFill>
              </a:rPr>
              <a:t>melompati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pagar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untuk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mengambil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tanaman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anggur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dari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kebun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anggur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eksperimental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milik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Penfold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untuk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ditanam</a:t>
            </a:r>
            <a:r>
              <a:rPr lang="en-AU" sz="1600" dirty="0">
                <a:solidFill>
                  <a:schemeClr val="bg1"/>
                </a:solidFill>
              </a:rPr>
              <a:t> di </a:t>
            </a:r>
            <a:r>
              <a:rPr lang="en-AU" sz="1600" dirty="0" err="1">
                <a:solidFill>
                  <a:schemeClr val="bg1"/>
                </a:solidFill>
              </a:rPr>
              <a:t>kebun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anggur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keluarganya</a:t>
            </a:r>
            <a:r>
              <a:rPr lang="en-AU" sz="1600" dirty="0">
                <a:solidFill>
                  <a:schemeClr val="bg1"/>
                </a:solidFill>
              </a:rPr>
              <a:t> di Hunter Valley, yang </a:t>
            </a:r>
            <a:r>
              <a:rPr lang="en-AU" sz="1600" dirty="0" err="1">
                <a:solidFill>
                  <a:schemeClr val="bg1"/>
                </a:solidFill>
              </a:rPr>
              <a:t>sekarang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merupakan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rumah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dari</a:t>
            </a:r>
            <a:r>
              <a:rPr lang="en-AU" sz="1600" dirty="0">
                <a:solidFill>
                  <a:schemeClr val="bg1"/>
                </a:solidFill>
              </a:rPr>
              <a:t> Chardonnay Vat 47 yang </a:t>
            </a:r>
            <a:r>
              <a:rPr lang="en-AU" sz="1600" dirty="0" err="1">
                <a:solidFill>
                  <a:schemeClr val="bg1"/>
                </a:solidFill>
              </a:rPr>
              <a:t>terkenal</a:t>
            </a:r>
            <a:r>
              <a:rPr lang="en-AU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C4DFA2-257C-4AD1-B9FD-AE844D9526EB}"/>
              </a:ext>
            </a:extLst>
          </p:cNvPr>
          <p:cNvSpPr txBox="1"/>
          <p:nvPr/>
        </p:nvSpPr>
        <p:spPr>
          <a:xfrm>
            <a:off x="5600700" y="2752725"/>
            <a:ext cx="4600575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dirty="0"/>
              <a:t>Salah </a:t>
            </a:r>
            <a:r>
              <a:rPr lang="en-AU" dirty="0" err="1"/>
              <a:t>satu</a:t>
            </a:r>
            <a:r>
              <a:rPr lang="en-AU" dirty="0"/>
              <a:t> </a:t>
            </a:r>
            <a:r>
              <a:rPr lang="en-AU" dirty="0" err="1"/>
              <a:t>dari</a:t>
            </a:r>
            <a:r>
              <a:rPr lang="en-AU" dirty="0"/>
              <a:t> </a:t>
            </a:r>
            <a:r>
              <a:rPr lang="en-AU" dirty="0" err="1"/>
              <a:t>dinasti</a:t>
            </a:r>
            <a:r>
              <a:rPr lang="en-AU" dirty="0"/>
              <a:t> </a:t>
            </a:r>
            <a:r>
              <a:rPr lang="en-AU" dirty="0" err="1"/>
              <a:t>pembuat</a:t>
            </a:r>
            <a:r>
              <a:rPr lang="en-AU" dirty="0"/>
              <a:t> </a:t>
            </a:r>
            <a:r>
              <a:rPr lang="en-AU" dirty="0" err="1"/>
              <a:t>anggur</a:t>
            </a:r>
            <a:r>
              <a:rPr lang="en-AU" dirty="0"/>
              <a:t> paling </a:t>
            </a:r>
            <a:r>
              <a:rPr lang="en-AU" dirty="0" err="1"/>
              <a:t>terkenal</a:t>
            </a:r>
            <a:r>
              <a:rPr lang="en-AU" dirty="0"/>
              <a:t> di Hunter’s Valley </a:t>
            </a:r>
            <a:r>
              <a:rPr lang="en-AU" dirty="0" err="1"/>
              <a:t>adalah</a:t>
            </a:r>
            <a:r>
              <a:rPr lang="en-AU" dirty="0"/>
              <a:t> </a:t>
            </a:r>
            <a:r>
              <a:rPr lang="en-AU" dirty="0" err="1"/>
              <a:t>keluarga</a:t>
            </a:r>
            <a:r>
              <a:rPr lang="en-AU" dirty="0"/>
              <a:t> Tyrell. </a:t>
            </a:r>
            <a:r>
              <a:rPr lang="en-AU" dirty="0" err="1"/>
              <a:t>Saat</a:t>
            </a:r>
            <a:r>
              <a:rPr lang="en-AU" dirty="0"/>
              <a:t> </a:t>
            </a:r>
            <a:r>
              <a:rPr lang="en-AU" dirty="0" err="1"/>
              <a:t>ini</a:t>
            </a:r>
            <a:r>
              <a:rPr lang="en-AU" dirty="0"/>
              <a:t>, </a:t>
            </a:r>
            <a:r>
              <a:rPr lang="en-AU" dirty="0" err="1"/>
              <a:t>tongkat</a:t>
            </a:r>
            <a:r>
              <a:rPr lang="en-AU" dirty="0"/>
              <a:t> </a:t>
            </a:r>
            <a:r>
              <a:rPr lang="en-AU" dirty="0" err="1"/>
              <a:t>pembuatan</a:t>
            </a:r>
            <a:r>
              <a:rPr lang="en-AU" dirty="0"/>
              <a:t> </a:t>
            </a:r>
            <a:r>
              <a:rPr lang="en-AU" dirty="0" err="1"/>
              <a:t>anggur</a:t>
            </a:r>
            <a:r>
              <a:rPr lang="en-AU" dirty="0"/>
              <a:t> </a:t>
            </a:r>
            <a:r>
              <a:rPr lang="en-AU" dirty="0" err="1"/>
              <a:t>diwariskan</a:t>
            </a:r>
            <a:r>
              <a:rPr lang="en-AU" dirty="0"/>
              <a:t> </a:t>
            </a:r>
            <a:r>
              <a:rPr lang="en-AU" dirty="0" err="1"/>
              <a:t>dari</a:t>
            </a:r>
            <a:r>
              <a:rPr lang="en-AU" dirty="0"/>
              <a:t> ayah yang </a:t>
            </a:r>
            <a:r>
              <a:rPr lang="en-AU" dirty="0" err="1"/>
              <a:t>adalah</a:t>
            </a:r>
            <a:r>
              <a:rPr lang="en-AU" dirty="0"/>
              <a:t> </a:t>
            </a:r>
            <a:r>
              <a:rPr lang="en-AU" dirty="0" err="1"/>
              <a:t>generasi</a:t>
            </a:r>
            <a:r>
              <a:rPr lang="en-AU" dirty="0"/>
              <a:t> </a:t>
            </a:r>
            <a:r>
              <a:rPr lang="en-AU" dirty="0" err="1"/>
              <a:t>keempat</a:t>
            </a:r>
            <a:r>
              <a:rPr lang="en-AU" dirty="0"/>
              <a:t>, Bruce Tyrell </a:t>
            </a:r>
            <a:r>
              <a:rPr lang="en-AU" dirty="0" err="1"/>
              <a:t>kepada</a:t>
            </a:r>
            <a:r>
              <a:rPr lang="en-AU" dirty="0"/>
              <a:t> </a:t>
            </a:r>
            <a:r>
              <a:rPr lang="en-AU" dirty="0" err="1"/>
              <a:t>anak</a:t>
            </a:r>
            <a:r>
              <a:rPr lang="en-AU" dirty="0"/>
              <a:t> </a:t>
            </a:r>
            <a:r>
              <a:rPr lang="en-AU" dirty="0" err="1"/>
              <a:t>lakinya</a:t>
            </a:r>
            <a:r>
              <a:rPr lang="en-AU" dirty="0"/>
              <a:t> yang </a:t>
            </a:r>
            <a:r>
              <a:rPr lang="en-AU" dirty="0" err="1"/>
              <a:t>merupakan</a:t>
            </a:r>
            <a:r>
              <a:rPr lang="en-AU" dirty="0"/>
              <a:t> </a:t>
            </a:r>
            <a:r>
              <a:rPr lang="en-AU" dirty="0" err="1"/>
              <a:t>generasi</a:t>
            </a:r>
            <a:r>
              <a:rPr lang="en-AU" dirty="0"/>
              <a:t> </a:t>
            </a:r>
            <a:r>
              <a:rPr lang="en-AU" dirty="0" err="1"/>
              <a:t>kelima</a:t>
            </a:r>
            <a:r>
              <a:rPr lang="en-AU" dirty="0"/>
              <a:t>, Chris Tyrell.</a:t>
            </a:r>
          </a:p>
        </p:txBody>
      </p:sp>
    </p:spTree>
    <p:extLst>
      <p:ext uri="{BB962C8B-B14F-4D97-AF65-F5344CB8AC3E}">
        <p14:creationId xmlns:p14="http://schemas.microsoft.com/office/powerpoint/2010/main" val="8670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D58179-F7E1-4AD8-9C95-623469979EB8}"/>
              </a:ext>
            </a:extLst>
          </p:cNvPr>
          <p:cNvSpPr txBox="1">
            <a:spLocks/>
          </p:cNvSpPr>
          <p:nvPr/>
        </p:nvSpPr>
        <p:spPr>
          <a:xfrm>
            <a:off x="6004832" y="376832"/>
            <a:ext cx="3943351" cy="4278094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 err="1">
                <a:solidFill>
                  <a:schemeClr val="bg1"/>
                </a:solidFill>
              </a:rPr>
              <a:t>Tanaman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sangat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mudah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beradaptasi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mengambil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karakteristik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tempat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dimana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ia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ditumbuhkan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800"/>
              </a:spcBef>
            </a:pPr>
            <a:r>
              <a:rPr lang="en-AU" dirty="0" err="1">
                <a:solidFill>
                  <a:schemeClr val="bg1"/>
                </a:solidFill>
              </a:rPr>
              <a:t>Kontrol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hasil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ketat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mendorong</a:t>
            </a:r>
            <a:r>
              <a:rPr lang="en-AU" dirty="0">
                <a:solidFill>
                  <a:schemeClr val="bg1"/>
                </a:solidFill>
              </a:rPr>
              <a:t> rasa yang </a:t>
            </a:r>
            <a:r>
              <a:rPr lang="en-AU" dirty="0" err="1">
                <a:solidFill>
                  <a:schemeClr val="bg1"/>
                </a:solidFill>
              </a:rPr>
              <a:t>lebih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ringan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pengembangan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keasaman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baik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schemeClr val="bg1"/>
                </a:solidFill>
              </a:rPr>
              <a:t>Hasil yang </a:t>
            </a:r>
            <a:r>
              <a:rPr lang="en-AU" dirty="0" err="1">
                <a:solidFill>
                  <a:schemeClr val="bg1"/>
                </a:solidFill>
              </a:rPr>
              <a:t>lebih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rendah</a:t>
            </a:r>
            <a:r>
              <a:rPr lang="en-AU" dirty="0">
                <a:solidFill>
                  <a:schemeClr val="bg1"/>
                </a:solidFill>
              </a:rPr>
              <a:t> (</a:t>
            </a:r>
            <a:r>
              <a:rPr lang="en-AU" i="1" dirty="0">
                <a:solidFill>
                  <a:schemeClr val="bg1"/>
                </a:solidFill>
              </a:rPr>
              <a:t>low yield</a:t>
            </a:r>
            <a:r>
              <a:rPr lang="en-AU" dirty="0">
                <a:solidFill>
                  <a:schemeClr val="bg1"/>
                </a:solidFill>
              </a:rPr>
              <a:t>) </a:t>
            </a:r>
            <a:r>
              <a:rPr lang="en-AU" dirty="0" err="1">
                <a:solidFill>
                  <a:schemeClr val="bg1"/>
                </a:solidFill>
              </a:rPr>
              <a:t>memberikan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konsentrasi</a:t>
            </a:r>
            <a:r>
              <a:rPr lang="en-AU" dirty="0">
                <a:solidFill>
                  <a:schemeClr val="bg1"/>
                </a:solidFill>
              </a:rPr>
              <a:t> rasa yang </a:t>
            </a:r>
            <a:r>
              <a:rPr lang="en-AU" dirty="0" err="1">
                <a:solidFill>
                  <a:schemeClr val="bg1"/>
                </a:solidFill>
              </a:rPr>
              <a:t>lebih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intens</a:t>
            </a:r>
            <a:r>
              <a:rPr lang="en-AU" dirty="0">
                <a:solidFill>
                  <a:schemeClr val="bg1"/>
                </a:solidFill>
              </a:rPr>
              <a:t> pada </a:t>
            </a:r>
            <a:r>
              <a:rPr lang="en-AU" dirty="0" err="1">
                <a:solidFill>
                  <a:schemeClr val="bg1"/>
                </a:solidFill>
              </a:rPr>
              <a:t>buah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800"/>
              </a:spcBef>
            </a:pPr>
            <a:r>
              <a:rPr lang="en-AU" dirty="0" err="1">
                <a:solidFill>
                  <a:schemeClr val="bg1"/>
                </a:solidFill>
              </a:rPr>
              <a:t>Panen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lebih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awal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untuk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menangkap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struktur</a:t>
            </a:r>
            <a:r>
              <a:rPr lang="en-AU" dirty="0">
                <a:solidFill>
                  <a:schemeClr val="bg1"/>
                </a:solidFill>
              </a:rPr>
              <a:t>                          </a:t>
            </a:r>
            <a:r>
              <a:rPr lang="en-AU" i="1" dirty="0">
                <a:solidFill>
                  <a:schemeClr val="bg1"/>
                </a:solidFill>
              </a:rPr>
              <a:t>acidity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baik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DF31E518-C736-4139-B240-2AF323D25ADD}"/>
              </a:ext>
            </a:extLst>
          </p:cNvPr>
          <p:cNvSpPr txBox="1"/>
          <p:nvPr/>
        </p:nvSpPr>
        <p:spPr>
          <a:xfrm>
            <a:off x="-16042" y="4368549"/>
            <a:ext cx="8836191" cy="1146426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8000" b="1" spc="400" dirty="0">
                <a:solidFill>
                  <a:schemeClr val="bg1"/>
                </a:solidFill>
                <a:latin typeface="+mj-lt"/>
                <a:cs typeface="Hellix"/>
              </a:rPr>
              <a:t>BUDI DAYA:</a:t>
            </a:r>
          </a:p>
        </p:txBody>
      </p:sp>
      <p:sp>
        <p:nvSpPr>
          <p:cNvPr id="10" name="object 37">
            <a:extLst>
              <a:ext uri="{FF2B5EF4-FFF2-40B4-BE49-F238E27FC236}">
                <a16:creationId xmlns:a16="http://schemas.microsoft.com/office/drawing/2014/main" id="{56040F0B-3208-4ECD-A8F2-E9D47126A35B}"/>
              </a:ext>
            </a:extLst>
          </p:cNvPr>
          <p:cNvSpPr txBox="1">
            <a:spLocks/>
          </p:cNvSpPr>
          <p:nvPr/>
        </p:nvSpPr>
        <p:spPr>
          <a:xfrm>
            <a:off x="-49144" y="5441383"/>
            <a:ext cx="9432629" cy="1317027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>
            <a:lvl1pPr>
              <a:defRPr sz="12500" b="1" i="0">
                <a:solidFill>
                  <a:schemeClr val="tx1"/>
                </a:solidFill>
                <a:latin typeface="Hellix"/>
                <a:ea typeface="+mj-ea"/>
                <a:cs typeface="Hellix"/>
              </a:defRPr>
            </a:lvl1pPr>
          </a:lstStyle>
          <a:p>
            <a:pPr lvl="0">
              <a:lnSpc>
                <a:spcPct val="80000"/>
              </a:lnSpc>
              <a:tabLst>
                <a:tab pos="3303270" algn="l"/>
                <a:tab pos="8077200" algn="l"/>
              </a:tabLst>
              <a:defRPr/>
            </a:pPr>
            <a:r>
              <a:rPr lang="en-AU" sz="5000" kern="0" spc="200" dirty="0">
                <a:solidFill>
                  <a:schemeClr val="bg1"/>
                </a:solidFill>
                <a:latin typeface="+mj-lt"/>
              </a:rPr>
              <a:t>BAGAIMANA CHARDONNAY AUSTRALIA DITUMBUHKAN</a:t>
            </a:r>
            <a:endParaRPr kumimoji="0" lang="en-AU" sz="5000" b="1" i="0" u="none" strike="noStrike" kern="0" cap="none" spc="20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2403031"/>
      </p:ext>
    </p:extLst>
  </p:cSld>
  <p:clrMapOvr>
    <a:masterClrMapping/>
  </p:clrMapOvr>
</p:sld>
</file>

<file path=ppt/theme/theme1.xml><?xml version="1.0" encoding="utf-8"?>
<a:theme xmlns:a="http://schemas.openxmlformats.org/drawingml/2006/main" name="Slide layouts">
  <a:themeElements>
    <a:clrScheme name="Wine Australi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4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 PPT 2016 Template_16x9.potx" id="{90B4C5AB-49DD-4CE7-B257-1CE91E709E62}" vid="{EB9991EE-BA41-474A-A519-EAA7DE5E9A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4492</Words>
  <Application>Microsoft Office PowerPoint</Application>
  <PresentationFormat>Custom</PresentationFormat>
  <Paragraphs>528</Paragraphs>
  <Slides>45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Hellix</vt:lpstr>
      <vt:lpstr>Mistral</vt:lpstr>
      <vt:lpstr>Slide layouts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JUDUL SLIDE ADA DI SINI</vt:lpstr>
      <vt:lpstr>Nama anggur ditulis di sini</vt:lpstr>
      <vt:lpstr>Tyrrell's Wines Winemaker's Selection Vat 8 Hunter  Shiraz Cabernet 2014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2018-07-25T07:02:59Z</dcterms:created>
  <dcterms:modified xsi:type="dcterms:W3CDTF">2022-09-07T04:38:04Z</dcterms:modified>
</cp:coreProperties>
</file>